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9" r:id="rId1"/>
  </p:sldMasterIdLst>
  <p:sldIdLst>
    <p:sldId id="256" r:id="rId2"/>
    <p:sldId id="275" r:id="rId3"/>
    <p:sldId id="276" r:id="rId4"/>
    <p:sldId id="257" r:id="rId5"/>
    <p:sldId id="296" r:id="rId6"/>
    <p:sldId id="302" r:id="rId7"/>
    <p:sldId id="297" r:id="rId8"/>
    <p:sldId id="259" r:id="rId9"/>
    <p:sldId id="293" r:id="rId10"/>
    <p:sldId id="292" r:id="rId11"/>
    <p:sldId id="288" r:id="rId12"/>
    <p:sldId id="267" r:id="rId13"/>
    <p:sldId id="258" r:id="rId14"/>
    <p:sldId id="268" r:id="rId15"/>
    <p:sldId id="269" r:id="rId16"/>
    <p:sldId id="291" r:id="rId17"/>
    <p:sldId id="290" r:id="rId18"/>
    <p:sldId id="294" r:id="rId19"/>
    <p:sldId id="260" r:id="rId20"/>
    <p:sldId id="270" r:id="rId21"/>
    <p:sldId id="271" r:id="rId22"/>
    <p:sldId id="272" r:id="rId23"/>
    <p:sldId id="261" r:id="rId24"/>
    <p:sldId id="262" r:id="rId25"/>
    <p:sldId id="263" r:id="rId26"/>
    <p:sldId id="264" r:id="rId27"/>
    <p:sldId id="295" r:id="rId28"/>
    <p:sldId id="299" r:id="rId29"/>
    <p:sldId id="300" r:id="rId30"/>
    <p:sldId id="301" r:id="rId31"/>
    <p:sldId id="303" r:id="rId32"/>
    <p:sldId id="304" r:id="rId33"/>
    <p:sldId id="298" r:id="rId34"/>
    <p:sldId id="277" r:id="rId35"/>
    <p:sldId id="279" r:id="rId36"/>
    <p:sldId id="278" r:id="rId37"/>
    <p:sldId id="284" r:id="rId38"/>
    <p:sldId id="285" r:id="rId39"/>
    <p:sldId id="286" r:id="rId40"/>
    <p:sldId id="287" r:id="rId41"/>
    <p:sldId id="280" r:id="rId42"/>
    <p:sldId id="283" r:id="rId43"/>
    <p:sldId id="281" r:id="rId44"/>
    <p:sldId id="265" r:id="rId45"/>
    <p:sldId id="266" r:id="rId4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56" d="100"/>
          <a:sy n="56" d="100"/>
        </p:scale>
        <p:origin x="730"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D0F103B-8FD4-43B2-80D4-41AE4380BA7D}"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0919FA4A-62BD-4F8D-8E4C-F533A069D63B}">
      <dgm:prSet/>
      <dgm:spPr/>
      <dgm:t>
        <a:bodyPr/>
        <a:lstStyle/>
        <a:p>
          <a:r>
            <a:rPr lang="en-US"/>
            <a:t>Bleeding Control</a:t>
          </a:r>
        </a:p>
      </dgm:t>
    </dgm:pt>
    <dgm:pt modelId="{B0CE604A-793E-44D7-A9E3-5C6D45B19FD3}" type="parTrans" cxnId="{86228805-B664-4EBA-AFBA-A12F66D45C3B}">
      <dgm:prSet/>
      <dgm:spPr/>
      <dgm:t>
        <a:bodyPr/>
        <a:lstStyle/>
        <a:p>
          <a:endParaRPr lang="en-US"/>
        </a:p>
      </dgm:t>
    </dgm:pt>
    <dgm:pt modelId="{B7948830-FC3E-48EA-8C43-742FAD713073}" type="sibTrans" cxnId="{86228805-B664-4EBA-AFBA-A12F66D45C3B}">
      <dgm:prSet/>
      <dgm:spPr/>
      <dgm:t>
        <a:bodyPr/>
        <a:lstStyle/>
        <a:p>
          <a:endParaRPr lang="en-US"/>
        </a:p>
      </dgm:t>
    </dgm:pt>
    <dgm:pt modelId="{AE49B92D-B342-46E9-8AA0-EC77BE0A80B1}">
      <dgm:prSet/>
      <dgm:spPr/>
      <dgm:t>
        <a:bodyPr/>
        <a:lstStyle/>
        <a:p>
          <a:r>
            <a:rPr lang="en-US"/>
            <a:t>Burns</a:t>
          </a:r>
        </a:p>
      </dgm:t>
    </dgm:pt>
    <dgm:pt modelId="{696C1668-4EED-458A-8DA5-A1234FD3AF8B}" type="parTrans" cxnId="{F75AC774-716A-465A-A9B5-5A9857C0D8F8}">
      <dgm:prSet/>
      <dgm:spPr/>
      <dgm:t>
        <a:bodyPr/>
        <a:lstStyle/>
        <a:p>
          <a:endParaRPr lang="en-US"/>
        </a:p>
      </dgm:t>
    </dgm:pt>
    <dgm:pt modelId="{9370C580-AF5F-4366-ADC4-2850E25AE8FE}" type="sibTrans" cxnId="{F75AC774-716A-465A-A9B5-5A9857C0D8F8}">
      <dgm:prSet/>
      <dgm:spPr/>
      <dgm:t>
        <a:bodyPr/>
        <a:lstStyle/>
        <a:p>
          <a:endParaRPr lang="en-US"/>
        </a:p>
      </dgm:t>
    </dgm:pt>
    <dgm:pt modelId="{64FDBF69-D764-4E8A-A888-89C7E00419D8}">
      <dgm:prSet/>
      <dgm:spPr/>
      <dgm:t>
        <a:bodyPr/>
        <a:lstStyle/>
        <a:p>
          <a:r>
            <a:rPr lang="en-US"/>
            <a:t>Chest Pain</a:t>
          </a:r>
        </a:p>
      </dgm:t>
    </dgm:pt>
    <dgm:pt modelId="{9B7A0D4E-51EC-48AA-8EE4-C58FA12E37E3}" type="parTrans" cxnId="{7E75729B-EAB7-4F85-83EE-B5F4B6B5FBE4}">
      <dgm:prSet/>
      <dgm:spPr/>
      <dgm:t>
        <a:bodyPr/>
        <a:lstStyle/>
        <a:p>
          <a:endParaRPr lang="en-US"/>
        </a:p>
      </dgm:t>
    </dgm:pt>
    <dgm:pt modelId="{7DC63CE1-1AD7-49A0-8E37-2C8344AD98F9}" type="sibTrans" cxnId="{7E75729B-EAB7-4F85-83EE-B5F4B6B5FBE4}">
      <dgm:prSet/>
      <dgm:spPr/>
      <dgm:t>
        <a:bodyPr/>
        <a:lstStyle/>
        <a:p>
          <a:endParaRPr lang="en-US"/>
        </a:p>
      </dgm:t>
    </dgm:pt>
    <dgm:pt modelId="{AC8C24CE-5234-4C3F-A1FC-A5619B325558}">
      <dgm:prSet/>
      <dgm:spPr/>
      <dgm:t>
        <a:bodyPr/>
        <a:lstStyle/>
        <a:p>
          <a:r>
            <a:rPr lang="en-US"/>
            <a:t>Febrile Illness</a:t>
          </a:r>
        </a:p>
      </dgm:t>
    </dgm:pt>
    <dgm:pt modelId="{8B196FFF-7E26-4C31-AEC8-882339966EED}" type="parTrans" cxnId="{BA94AAAF-461E-4F13-A090-951B6872CA96}">
      <dgm:prSet/>
      <dgm:spPr/>
      <dgm:t>
        <a:bodyPr/>
        <a:lstStyle/>
        <a:p>
          <a:endParaRPr lang="en-US"/>
        </a:p>
      </dgm:t>
    </dgm:pt>
    <dgm:pt modelId="{035E46A1-4933-40EA-92D3-908856A87DAB}" type="sibTrans" cxnId="{BA94AAAF-461E-4F13-A090-951B6872CA96}">
      <dgm:prSet/>
      <dgm:spPr/>
      <dgm:t>
        <a:bodyPr/>
        <a:lstStyle/>
        <a:p>
          <a:endParaRPr lang="en-US"/>
        </a:p>
      </dgm:t>
    </dgm:pt>
    <dgm:pt modelId="{0DA8E00B-56FA-4A58-959B-1C1C0C506F6E}">
      <dgm:prSet/>
      <dgm:spPr/>
      <dgm:t>
        <a:bodyPr/>
        <a:lstStyle/>
        <a:p>
          <a:r>
            <a:rPr lang="en-US" dirty="0"/>
            <a:t>Nausea, vomiting, diarrhea, and dehydration</a:t>
          </a:r>
        </a:p>
      </dgm:t>
    </dgm:pt>
    <dgm:pt modelId="{4C34445D-3E1C-477E-BC41-8B6E036E8F50}" type="parTrans" cxnId="{6D2CE371-C952-4AB5-B38A-043CD8452B5C}">
      <dgm:prSet/>
      <dgm:spPr/>
      <dgm:t>
        <a:bodyPr/>
        <a:lstStyle/>
        <a:p>
          <a:endParaRPr lang="en-US"/>
        </a:p>
      </dgm:t>
    </dgm:pt>
    <dgm:pt modelId="{CBA38751-D343-41F5-9166-6D03A413B8F8}" type="sibTrans" cxnId="{6D2CE371-C952-4AB5-B38A-043CD8452B5C}">
      <dgm:prSet/>
      <dgm:spPr/>
      <dgm:t>
        <a:bodyPr/>
        <a:lstStyle/>
        <a:p>
          <a:endParaRPr lang="en-US"/>
        </a:p>
      </dgm:t>
    </dgm:pt>
    <dgm:pt modelId="{377C0298-AC4F-441A-B126-C1DDC9F81367}">
      <dgm:prSet/>
      <dgm:spPr/>
      <dgm:t>
        <a:bodyPr/>
        <a:lstStyle/>
        <a:p>
          <a:r>
            <a:rPr lang="en-US"/>
            <a:t>Animal bites, reptile bites, Hymenoptera stings, and others </a:t>
          </a:r>
        </a:p>
      </dgm:t>
    </dgm:pt>
    <dgm:pt modelId="{8A0D65B6-D210-4CF4-BBA6-987A61912F73}" type="parTrans" cxnId="{C09636E2-A50F-4F2B-9DB1-717E7047FCF3}">
      <dgm:prSet/>
      <dgm:spPr/>
      <dgm:t>
        <a:bodyPr/>
        <a:lstStyle/>
        <a:p>
          <a:endParaRPr lang="en-US"/>
        </a:p>
      </dgm:t>
    </dgm:pt>
    <dgm:pt modelId="{12CC6371-7923-4FD1-85AA-6DD55D5B4EE5}" type="sibTrans" cxnId="{C09636E2-A50F-4F2B-9DB1-717E7047FCF3}">
      <dgm:prSet/>
      <dgm:spPr/>
      <dgm:t>
        <a:bodyPr/>
        <a:lstStyle/>
        <a:p>
          <a:endParaRPr lang="en-US"/>
        </a:p>
      </dgm:t>
    </dgm:pt>
    <dgm:pt modelId="{4C786E19-A933-4C9B-AA1C-37EA95D22634}">
      <dgm:prSet/>
      <dgm:spPr/>
      <dgm:t>
        <a:bodyPr/>
        <a:lstStyle/>
        <a:p>
          <a:r>
            <a:rPr lang="en-US"/>
            <a:t>Taking the wrong medication or children ingesting adult medications</a:t>
          </a:r>
        </a:p>
      </dgm:t>
    </dgm:pt>
    <dgm:pt modelId="{B867ECD4-70AA-4957-A5AA-F533653C64AC}" type="parTrans" cxnId="{449C6E66-15FF-49DB-92B7-0B434F2F2A08}">
      <dgm:prSet/>
      <dgm:spPr/>
      <dgm:t>
        <a:bodyPr/>
        <a:lstStyle/>
        <a:p>
          <a:endParaRPr lang="en-US"/>
        </a:p>
      </dgm:t>
    </dgm:pt>
    <dgm:pt modelId="{9209FD0A-55D3-401D-88C6-36846CA734B1}" type="sibTrans" cxnId="{449C6E66-15FF-49DB-92B7-0B434F2F2A08}">
      <dgm:prSet/>
      <dgm:spPr/>
      <dgm:t>
        <a:bodyPr/>
        <a:lstStyle/>
        <a:p>
          <a:endParaRPr lang="en-US"/>
        </a:p>
      </dgm:t>
    </dgm:pt>
    <dgm:pt modelId="{6EC82C38-06D1-4D1E-8DCC-00F92B9DFED4}">
      <dgm:prSet/>
      <dgm:spPr/>
      <dgm:t>
        <a:bodyPr/>
        <a:lstStyle/>
        <a:p>
          <a:r>
            <a:rPr lang="en-US" dirty="0"/>
            <a:t>When you need to go to the hospital, see a physician, or obtaining EMS assistance</a:t>
          </a:r>
        </a:p>
      </dgm:t>
    </dgm:pt>
    <dgm:pt modelId="{050492AC-ABF4-4732-A785-F469BAD02BE2}" type="parTrans" cxnId="{2DA0FD6E-17D1-46E3-8B11-2B1A0455EEDB}">
      <dgm:prSet/>
      <dgm:spPr/>
      <dgm:t>
        <a:bodyPr/>
        <a:lstStyle/>
        <a:p>
          <a:endParaRPr lang="en-US"/>
        </a:p>
      </dgm:t>
    </dgm:pt>
    <dgm:pt modelId="{C38756C6-A778-446E-A675-3FA67F8300C0}" type="sibTrans" cxnId="{2DA0FD6E-17D1-46E3-8B11-2B1A0455EEDB}">
      <dgm:prSet/>
      <dgm:spPr/>
      <dgm:t>
        <a:bodyPr/>
        <a:lstStyle/>
        <a:p>
          <a:endParaRPr lang="en-US"/>
        </a:p>
      </dgm:t>
    </dgm:pt>
    <dgm:pt modelId="{2D7FC958-30DD-4D37-B7FA-E20E96CD54A6}">
      <dgm:prSet/>
      <dgm:spPr/>
      <dgm:t>
        <a:bodyPr/>
        <a:lstStyle/>
        <a:p>
          <a:endParaRPr lang="en-US" dirty="0"/>
        </a:p>
      </dgm:t>
    </dgm:pt>
    <dgm:pt modelId="{9A2D1DA7-7BD4-4B8B-B22A-AC139F179075}" type="parTrans" cxnId="{36461CF9-A2D8-4E88-A0F3-923057B129AB}">
      <dgm:prSet/>
      <dgm:spPr/>
      <dgm:t>
        <a:bodyPr/>
        <a:lstStyle/>
        <a:p>
          <a:endParaRPr lang="en-US"/>
        </a:p>
      </dgm:t>
    </dgm:pt>
    <dgm:pt modelId="{220883FF-5786-4CA3-8BFE-0D4733294C0D}" type="sibTrans" cxnId="{36461CF9-A2D8-4E88-A0F3-923057B129AB}">
      <dgm:prSet/>
      <dgm:spPr/>
      <dgm:t>
        <a:bodyPr/>
        <a:lstStyle/>
        <a:p>
          <a:endParaRPr lang="en-US"/>
        </a:p>
      </dgm:t>
    </dgm:pt>
    <dgm:pt modelId="{ACF86001-2C9B-42A7-8BA6-2ACA378DA605}" type="pres">
      <dgm:prSet presAssocID="{7D0F103B-8FD4-43B2-80D4-41AE4380BA7D}" presName="vert0" presStyleCnt="0">
        <dgm:presLayoutVars>
          <dgm:dir/>
          <dgm:animOne val="branch"/>
          <dgm:animLvl val="lvl"/>
        </dgm:presLayoutVars>
      </dgm:prSet>
      <dgm:spPr/>
    </dgm:pt>
    <dgm:pt modelId="{B38FA148-5851-445D-A62A-B4D97194E2A0}" type="pres">
      <dgm:prSet presAssocID="{0919FA4A-62BD-4F8D-8E4C-F533A069D63B}" presName="thickLine" presStyleLbl="alignNode1" presStyleIdx="0" presStyleCnt="9"/>
      <dgm:spPr/>
    </dgm:pt>
    <dgm:pt modelId="{363986A7-ACEE-4DE9-84A8-237E39C26E3D}" type="pres">
      <dgm:prSet presAssocID="{0919FA4A-62BD-4F8D-8E4C-F533A069D63B}" presName="horz1" presStyleCnt="0"/>
      <dgm:spPr/>
    </dgm:pt>
    <dgm:pt modelId="{B9ECA843-2DEE-4A22-9523-79A49231CB00}" type="pres">
      <dgm:prSet presAssocID="{0919FA4A-62BD-4F8D-8E4C-F533A069D63B}" presName="tx1" presStyleLbl="revTx" presStyleIdx="0" presStyleCnt="9"/>
      <dgm:spPr/>
    </dgm:pt>
    <dgm:pt modelId="{2CAAA87A-B0EE-44BB-A87D-C32A98F3161D}" type="pres">
      <dgm:prSet presAssocID="{0919FA4A-62BD-4F8D-8E4C-F533A069D63B}" presName="vert1" presStyleCnt="0"/>
      <dgm:spPr/>
    </dgm:pt>
    <dgm:pt modelId="{74073468-6EE4-41B8-B0C7-3D0D96848ABF}" type="pres">
      <dgm:prSet presAssocID="{AE49B92D-B342-46E9-8AA0-EC77BE0A80B1}" presName="thickLine" presStyleLbl="alignNode1" presStyleIdx="1" presStyleCnt="9"/>
      <dgm:spPr/>
    </dgm:pt>
    <dgm:pt modelId="{F28F25EC-827C-476A-BC0C-F6D8204012FF}" type="pres">
      <dgm:prSet presAssocID="{AE49B92D-B342-46E9-8AA0-EC77BE0A80B1}" presName="horz1" presStyleCnt="0"/>
      <dgm:spPr/>
    </dgm:pt>
    <dgm:pt modelId="{E46BE688-1551-4860-B8EA-EB6DB345B72E}" type="pres">
      <dgm:prSet presAssocID="{AE49B92D-B342-46E9-8AA0-EC77BE0A80B1}" presName="tx1" presStyleLbl="revTx" presStyleIdx="1" presStyleCnt="9"/>
      <dgm:spPr/>
    </dgm:pt>
    <dgm:pt modelId="{350964CC-883A-4911-B04B-E0F9DA013346}" type="pres">
      <dgm:prSet presAssocID="{AE49B92D-B342-46E9-8AA0-EC77BE0A80B1}" presName="vert1" presStyleCnt="0"/>
      <dgm:spPr/>
    </dgm:pt>
    <dgm:pt modelId="{E626C1DC-C364-4078-8EF9-E014A837DDFC}" type="pres">
      <dgm:prSet presAssocID="{64FDBF69-D764-4E8A-A888-89C7E00419D8}" presName="thickLine" presStyleLbl="alignNode1" presStyleIdx="2" presStyleCnt="9"/>
      <dgm:spPr/>
    </dgm:pt>
    <dgm:pt modelId="{469DD1D4-F362-4403-9743-9F05D6F211C7}" type="pres">
      <dgm:prSet presAssocID="{64FDBF69-D764-4E8A-A888-89C7E00419D8}" presName="horz1" presStyleCnt="0"/>
      <dgm:spPr/>
    </dgm:pt>
    <dgm:pt modelId="{F17E8002-F789-4EBD-B543-A5C4186BC0BC}" type="pres">
      <dgm:prSet presAssocID="{64FDBF69-D764-4E8A-A888-89C7E00419D8}" presName="tx1" presStyleLbl="revTx" presStyleIdx="2" presStyleCnt="9"/>
      <dgm:spPr/>
    </dgm:pt>
    <dgm:pt modelId="{50358FE1-5A5C-436E-93AF-DE04E2E25B45}" type="pres">
      <dgm:prSet presAssocID="{64FDBF69-D764-4E8A-A888-89C7E00419D8}" presName="vert1" presStyleCnt="0"/>
      <dgm:spPr/>
    </dgm:pt>
    <dgm:pt modelId="{C08AAB4F-6F3B-4416-B1AD-6AEE719E93C7}" type="pres">
      <dgm:prSet presAssocID="{AC8C24CE-5234-4C3F-A1FC-A5619B325558}" presName="thickLine" presStyleLbl="alignNode1" presStyleIdx="3" presStyleCnt="9"/>
      <dgm:spPr/>
    </dgm:pt>
    <dgm:pt modelId="{B1EC14C0-EF79-44C4-8CD1-08E31D70EEC6}" type="pres">
      <dgm:prSet presAssocID="{AC8C24CE-5234-4C3F-A1FC-A5619B325558}" presName="horz1" presStyleCnt="0"/>
      <dgm:spPr/>
    </dgm:pt>
    <dgm:pt modelId="{A62577E2-178A-4191-8B4F-DC96423C931E}" type="pres">
      <dgm:prSet presAssocID="{AC8C24CE-5234-4C3F-A1FC-A5619B325558}" presName="tx1" presStyleLbl="revTx" presStyleIdx="3" presStyleCnt="9"/>
      <dgm:spPr/>
    </dgm:pt>
    <dgm:pt modelId="{5338BF29-C5BC-4738-A7B9-31C4A3832A63}" type="pres">
      <dgm:prSet presAssocID="{AC8C24CE-5234-4C3F-A1FC-A5619B325558}" presName="vert1" presStyleCnt="0"/>
      <dgm:spPr/>
    </dgm:pt>
    <dgm:pt modelId="{37DD8EB3-9171-40F8-B648-0F9BE0286C0C}" type="pres">
      <dgm:prSet presAssocID="{0DA8E00B-56FA-4A58-959B-1C1C0C506F6E}" presName="thickLine" presStyleLbl="alignNode1" presStyleIdx="4" presStyleCnt="9"/>
      <dgm:spPr/>
    </dgm:pt>
    <dgm:pt modelId="{9D50ACF5-B49A-48B7-B42B-03D2403C16C3}" type="pres">
      <dgm:prSet presAssocID="{0DA8E00B-56FA-4A58-959B-1C1C0C506F6E}" presName="horz1" presStyleCnt="0"/>
      <dgm:spPr/>
    </dgm:pt>
    <dgm:pt modelId="{DC994FF8-18BF-40AB-9869-FB8AE93C48C9}" type="pres">
      <dgm:prSet presAssocID="{0DA8E00B-56FA-4A58-959B-1C1C0C506F6E}" presName="tx1" presStyleLbl="revTx" presStyleIdx="4" presStyleCnt="9"/>
      <dgm:spPr/>
    </dgm:pt>
    <dgm:pt modelId="{D1E18590-A96B-4380-9B89-CEE943228E2E}" type="pres">
      <dgm:prSet presAssocID="{0DA8E00B-56FA-4A58-959B-1C1C0C506F6E}" presName="vert1" presStyleCnt="0"/>
      <dgm:spPr/>
    </dgm:pt>
    <dgm:pt modelId="{34060955-8B31-452B-B3DD-25CA1BE2F2EE}" type="pres">
      <dgm:prSet presAssocID="{377C0298-AC4F-441A-B126-C1DDC9F81367}" presName="thickLine" presStyleLbl="alignNode1" presStyleIdx="5" presStyleCnt="9"/>
      <dgm:spPr/>
    </dgm:pt>
    <dgm:pt modelId="{6610DDAF-DE9F-4442-B09D-82BC633F19FB}" type="pres">
      <dgm:prSet presAssocID="{377C0298-AC4F-441A-B126-C1DDC9F81367}" presName="horz1" presStyleCnt="0"/>
      <dgm:spPr/>
    </dgm:pt>
    <dgm:pt modelId="{28DAE204-57F6-4018-ABC7-6A78DBF66428}" type="pres">
      <dgm:prSet presAssocID="{377C0298-AC4F-441A-B126-C1DDC9F81367}" presName="tx1" presStyleLbl="revTx" presStyleIdx="5" presStyleCnt="9"/>
      <dgm:spPr/>
    </dgm:pt>
    <dgm:pt modelId="{CF2143E5-82D5-4FFD-8821-E1845CE730DC}" type="pres">
      <dgm:prSet presAssocID="{377C0298-AC4F-441A-B126-C1DDC9F81367}" presName="vert1" presStyleCnt="0"/>
      <dgm:spPr/>
    </dgm:pt>
    <dgm:pt modelId="{088521E7-CCEE-44AB-921F-F901E0C1BE2F}" type="pres">
      <dgm:prSet presAssocID="{4C786E19-A933-4C9B-AA1C-37EA95D22634}" presName="thickLine" presStyleLbl="alignNode1" presStyleIdx="6" presStyleCnt="9"/>
      <dgm:spPr/>
    </dgm:pt>
    <dgm:pt modelId="{89030B67-D68A-4100-B524-4B21902A46DE}" type="pres">
      <dgm:prSet presAssocID="{4C786E19-A933-4C9B-AA1C-37EA95D22634}" presName="horz1" presStyleCnt="0"/>
      <dgm:spPr/>
    </dgm:pt>
    <dgm:pt modelId="{26BB7A54-329D-4B6B-8CC3-6FC8637C0A5E}" type="pres">
      <dgm:prSet presAssocID="{4C786E19-A933-4C9B-AA1C-37EA95D22634}" presName="tx1" presStyleLbl="revTx" presStyleIdx="6" presStyleCnt="9"/>
      <dgm:spPr/>
    </dgm:pt>
    <dgm:pt modelId="{CEC5D5E2-8838-4D6E-B61C-205700C34687}" type="pres">
      <dgm:prSet presAssocID="{4C786E19-A933-4C9B-AA1C-37EA95D22634}" presName="vert1" presStyleCnt="0"/>
      <dgm:spPr/>
    </dgm:pt>
    <dgm:pt modelId="{8787D757-A193-4719-B42A-2CA8685F4DAC}" type="pres">
      <dgm:prSet presAssocID="{6EC82C38-06D1-4D1E-8DCC-00F92B9DFED4}" presName="thickLine" presStyleLbl="alignNode1" presStyleIdx="7" presStyleCnt="9"/>
      <dgm:spPr/>
    </dgm:pt>
    <dgm:pt modelId="{44F80C7F-BCDE-4D63-BCA7-718688BD1DF2}" type="pres">
      <dgm:prSet presAssocID="{6EC82C38-06D1-4D1E-8DCC-00F92B9DFED4}" presName="horz1" presStyleCnt="0"/>
      <dgm:spPr/>
    </dgm:pt>
    <dgm:pt modelId="{686CDB07-D2FE-4692-A738-7CFC9CF9096D}" type="pres">
      <dgm:prSet presAssocID="{6EC82C38-06D1-4D1E-8DCC-00F92B9DFED4}" presName="tx1" presStyleLbl="revTx" presStyleIdx="7" presStyleCnt="9"/>
      <dgm:spPr/>
    </dgm:pt>
    <dgm:pt modelId="{390FDA3C-214A-4766-96B8-E9FF10A5EA91}" type="pres">
      <dgm:prSet presAssocID="{6EC82C38-06D1-4D1E-8DCC-00F92B9DFED4}" presName="vert1" presStyleCnt="0"/>
      <dgm:spPr/>
    </dgm:pt>
    <dgm:pt modelId="{D8A934CD-DF45-487F-BA36-8041D7A30BCB}" type="pres">
      <dgm:prSet presAssocID="{2D7FC958-30DD-4D37-B7FA-E20E96CD54A6}" presName="thickLine" presStyleLbl="alignNode1" presStyleIdx="8" presStyleCnt="9"/>
      <dgm:spPr/>
    </dgm:pt>
    <dgm:pt modelId="{CAE7C14C-6C6A-4D2A-BC4D-0B7D549C9C43}" type="pres">
      <dgm:prSet presAssocID="{2D7FC958-30DD-4D37-B7FA-E20E96CD54A6}" presName="horz1" presStyleCnt="0"/>
      <dgm:spPr/>
    </dgm:pt>
    <dgm:pt modelId="{4B5E9D15-1C6F-4359-90FB-8C82B54EA328}" type="pres">
      <dgm:prSet presAssocID="{2D7FC958-30DD-4D37-B7FA-E20E96CD54A6}" presName="tx1" presStyleLbl="revTx" presStyleIdx="8" presStyleCnt="9"/>
      <dgm:spPr/>
    </dgm:pt>
    <dgm:pt modelId="{52A972AB-2261-4CAE-9F20-7B71EC27D43F}" type="pres">
      <dgm:prSet presAssocID="{2D7FC958-30DD-4D37-B7FA-E20E96CD54A6}" presName="vert1" presStyleCnt="0"/>
      <dgm:spPr/>
    </dgm:pt>
  </dgm:ptLst>
  <dgm:cxnLst>
    <dgm:cxn modelId="{86228805-B664-4EBA-AFBA-A12F66D45C3B}" srcId="{7D0F103B-8FD4-43B2-80D4-41AE4380BA7D}" destId="{0919FA4A-62BD-4F8D-8E4C-F533A069D63B}" srcOrd="0" destOrd="0" parTransId="{B0CE604A-793E-44D7-A9E3-5C6D45B19FD3}" sibTransId="{B7948830-FC3E-48EA-8C43-742FAD713073}"/>
    <dgm:cxn modelId="{82F6450A-9ACB-447C-A2D3-E0B3DDAE4216}" type="presOf" srcId="{64FDBF69-D764-4E8A-A888-89C7E00419D8}" destId="{F17E8002-F789-4EBD-B543-A5C4186BC0BC}" srcOrd="0" destOrd="0" presId="urn:microsoft.com/office/officeart/2008/layout/LinedList"/>
    <dgm:cxn modelId="{4CAC3D13-8049-48B3-8D04-B747BB0B40CD}" type="presOf" srcId="{7D0F103B-8FD4-43B2-80D4-41AE4380BA7D}" destId="{ACF86001-2C9B-42A7-8BA6-2ACA378DA605}" srcOrd="0" destOrd="0" presId="urn:microsoft.com/office/officeart/2008/layout/LinedList"/>
    <dgm:cxn modelId="{50059116-7E22-4E2B-83FF-7E522839E056}" type="presOf" srcId="{4C786E19-A933-4C9B-AA1C-37EA95D22634}" destId="{26BB7A54-329D-4B6B-8CC3-6FC8637C0A5E}" srcOrd="0" destOrd="0" presId="urn:microsoft.com/office/officeart/2008/layout/LinedList"/>
    <dgm:cxn modelId="{85F71C24-AD87-4004-BDB8-E8EBD8A28718}" type="presOf" srcId="{0DA8E00B-56FA-4A58-959B-1C1C0C506F6E}" destId="{DC994FF8-18BF-40AB-9869-FB8AE93C48C9}" srcOrd="0" destOrd="0" presId="urn:microsoft.com/office/officeart/2008/layout/LinedList"/>
    <dgm:cxn modelId="{8A341228-824C-4AF8-A9FB-D0855E84644F}" type="presOf" srcId="{377C0298-AC4F-441A-B126-C1DDC9F81367}" destId="{28DAE204-57F6-4018-ABC7-6A78DBF66428}" srcOrd="0" destOrd="0" presId="urn:microsoft.com/office/officeart/2008/layout/LinedList"/>
    <dgm:cxn modelId="{E557BA2E-DB0C-4D39-ADA7-E74AE4225F95}" type="presOf" srcId="{0919FA4A-62BD-4F8D-8E4C-F533A069D63B}" destId="{B9ECA843-2DEE-4A22-9523-79A49231CB00}" srcOrd="0" destOrd="0" presId="urn:microsoft.com/office/officeart/2008/layout/LinedList"/>
    <dgm:cxn modelId="{567B813B-CFA3-4605-B7C0-5AE6D60C38BA}" type="presOf" srcId="{6EC82C38-06D1-4D1E-8DCC-00F92B9DFED4}" destId="{686CDB07-D2FE-4692-A738-7CFC9CF9096D}" srcOrd="0" destOrd="0" presId="urn:microsoft.com/office/officeart/2008/layout/LinedList"/>
    <dgm:cxn modelId="{CF20DB5B-19EF-4107-A32C-3E2EADC541FA}" type="presOf" srcId="{AC8C24CE-5234-4C3F-A1FC-A5619B325558}" destId="{A62577E2-178A-4191-8B4F-DC96423C931E}" srcOrd="0" destOrd="0" presId="urn:microsoft.com/office/officeart/2008/layout/LinedList"/>
    <dgm:cxn modelId="{449C6E66-15FF-49DB-92B7-0B434F2F2A08}" srcId="{7D0F103B-8FD4-43B2-80D4-41AE4380BA7D}" destId="{4C786E19-A933-4C9B-AA1C-37EA95D22634}" srcOrd="6" destOrd="0" parTransId="{B867ECD4-70AA-4957-A5AA-F533653C64AC}" sibTransId="{9209FD0A-55D3-401D-88C6-36846CA734B1}"/>
    <dgm:cxn modelId="{2DA0FD6E-17D1-46E3-8B11-2B1A0455EEDB}" srcId="{7D0F103B-8FD4-43B2-80D4-41AE4380BA7D}" destId="{6EC82C38-06D1-4D1E-8DCC-00F92B9DFED4}" srcOrd="7" destOrd="0" parTransId="{050492AC-ABF4-4732-A785-F469BAD02BE2}" sibTransId="{C38756C6-A778-446E-A675-3FA67F8300C0}"/>
    <dgm:cxn modelId="{6D2CE371-C952-4AB5-B38A-043CD8452B5C}" srcId="{7D0F103B-8FD4-43B2-80D4-41AE4380BA7D}" destId="{0DA8E00B-56FA-4A58-959B-1C1C0C506F6E}" srcOrd="4" destOrd="0" parTransId="{4C34445D-3E1C-477E-BC41-8B6E036E8F50}" sibTransId="{CBA38751-D343-41F5-9166-6D03A413B8F8}"/>
    <dgm:cxn modelId="{F75AC774-716A-465A-A9B5-5A9857C0D8F8}" srcId="{7D0F103B-8FD4-43B2-80D4-41AE4380BA7D}" destId="{AE49B92D-B342-46E9-8AA0-EC77BE0A80B1}" srcOrd="1" destOrd="0" parTransId="{696C1668-4EED-458A-8DA5-A1234FD3AF8B}" sibTransId="{9370C580-AF5F-4366-ADC4-2850E25AE8FE}"/>
    <dgm:cxn modelId="{7E75729B-EAB7-4F85-83EE-B5F4B6B5FBE4}" srcId="{7D0F103B-8FD4-43B2-80D4-41AE4380BA7D}" destId="{64FDBF69-D764-4E8A-A888-89C7E00419D8}" srcOrd="2" destOrd="0" parTransId="{9B7A0D4E-51EC-48AA-8EE4-C58FA12E37E3}" sibTransId="{7DC63CE1-1AD7-49A0-8E37-2C8344AD98F9}"/>
    <dgm:cxn modelId="{BA94AAAF-461E-4F13-A090-951B6872CA96}" srcId="{7D0F103B-8FD4-43B2-80D4-41AE4380BA7D}" destId="{AC8C24CE-5234-4C3F-A1FC-A5619B325558}" srcOrd="3" destOrd="0" parTransId="{8B196FFF-7E26-4C31-AEC8-882339966EED}" sibTransId="{035E46A1-4933-40EA-92D3-908856A87DAB}"/>
    <dgm:cxn modelId="{376641BA-BFD7-4A01-88B9-47D31FB11A90}" type="presOf" srcId="{AE49B92D-B342-46E9-8AA0-EC77BE0A80B1}" destId="{E46BE688-1551-4860-B8EA-EB6DB345B72E}" srcOrd="0" destOrd="0" presId="urn:microsoft.com/office/officeart/2008/layout/LinedList"/>
    <dgm:cxn modelId="{C09636E2-A50F-4F2B-9DB1-717E7047FCF3}" srcId="{7D0F103B-8FD4-43B2-80D4-41AE4380BA7D}" destId="{377C0298-AC4F-441A-B126-C1DDC9F81367}" srcOrd="5" destOrd="0" parTransId="{8A0D65B6-D210-4CF4-BBA6-987A61912F73}" sibTransId="{12CC6371-7923-4FD1-85AA-6DD55D5B4EE5}"/>
    <dgm:cxn modelId="{718340EB-B1B6-4F0D-BA8C-7AEE55967B8B}" type="presOf" srcId="{2D7FC958-30DD-4D37-B7FA-E20E96CD54A6}" destId="{4B5E9D15-1C6F-4359-90FB-8C82B54EA328}" srcOrd="0" destOrd="0" presId="urn:microsoft.com/office/officeart/2008/layout/LinedList"/>
    <dgm:cxn modelId="{36461CF9-A2D8-4E88-A0F3-923057B129AB}" srcId="{7D0F103B-8FD4-43B2-80D4-41AE4380BA7D}" destId="{2D7FC958-30DD-4D37-B7FA-E20E96CD54A6}" srcOrd="8" destOrd="0" parTransId="{9A2D1DA7-7BD4-4B8B-B22A-AC139F179075}" sibTransId="{220883FF-5786-4CA3-8BFE-0D4733294C0D}"/>
    <dgm:cxn modelId="{E783F26E-8DD4-482F-BBF6-ED3D055F9D0E}" type="presParOf" srcId="{ACF86001-2C9B-42A7-8BA6-2ACA378DA605}" destId="{B38FA148-5851-445D-A62A-B4D97194E2A0}" srcOrd="0" destOrd="0" presId="urn:microsoft.com/office/officeart/2008/layout/LinedList"/>
    <dgm:cxn modelId="{E03C9828-42AA-43FE-8A30-AF3EF30E219A}" type="presParOf" srcId="{ACF86001-2C9B-42A7-8BA6-2ACA378DA605}" destId="{363986A7-ACEE-4DE9-84A8-237E39C26E3D}" srcOrd="1" destOrd="0" presId="urn:microsoft.com/office/officeart/2008/layout/LinedList"/>
    <dgm:cxn modelId="{C199E113-5F81-4395-986A-C5FF2B68C577}" type="presParOf" srcId="{363986A7-ACEE-4DE9-84A8-237E39C26E3D}" destId="{B9ECA843-2DEE-4A22-9523-79A49231CB00}" srcOrd="0" destOrd="0" presId="urn:microsoft.com/office/officeart/2008/layout/LinedList"/>
    <dgm:cxn modelId="{A498D82D-5A0B-440F-BFB9-2716CFC34D4E}" type="presParOf" srcId="{363986A7-ACEE-4DE9-84A8-237E39C26E3D}" destId="{2CAAA87A-B0EE-44BB-A87D-C32A98F3161D}" srcOrd="1" destOrd="0" presId="urn:microsoft.com/office/officeart/2008/layout/LinedList"/>
    <dgm:cxn modelId="{181280D2-C31E-442E-84A5-7B7644DE8F90}" type="presParOf" srcId="{ACF86001-2C9B-42A7-8BA6-2ACA378DA605}" destId="{74073468-6EE4-41B8-B0C7-3D0D96848ABF}" srcOrd="2" destOrd="0" presId="urn:microsoft.com/office/officeart/2008/layout/LinedList"/>
    <dgm:cxn modelId="{17D97F86-1A9F-4857-84AE-F929891FF7A8}" type="presParOf" srcId="{ACF86001-2C9B-42A7-8BA6-2ACA378DA605}" destId="{F28F25EC-827C-476A-BC0C-F6D8204012FF}" srcOrd="3" destOrd="0" presId="urn:microsoft.com/office/officeart/2008/layout/LinedList"/>
    <dgm:cxn modelId="{4CF47712-F8E9-4BE6-93EB-CD93C68F5F3F}" type="presParOf" srcId="{F28F25EC-827C-476A-BC0C-F6D8204012FF}" destId="{E46BE688-1551-4860-B8EA-EB6DB345B72E}" srcOrd="0" destOrd="0" presId="urn:microsoft.com/office/officeart/2008/layout/LinedList"/>
    <dgm:cxn modelId="{73BD91FA-E6CE-4F8E-8707-2DD2CA5EAB0F}" type="presParOf" srcId="{F28F25EC-827C-476A-BC0C-F6D8204012FF}" destId="{350964CC-883A-4911-B04B-E0F9DA013346}" srcOrd="1" destOrd="0" presId="urn:microsoft.com/office/officeart/2008/layout/LinedList"/>
    <dgm:cxn modelId="{CD78126C-3827-4F76-AE51-50CE03C6B2BB}" type="presParOf" srcId="{ACF86001-2C9B-42A7-8BA6-2ACA378DA605}" destId="{E626C1DC-C364-4078-8EF9-E014A837DDFC}" srcOrd="4" destOrd="0" presId="urn:microsoft.com/office/officeart/2008/layout/LinedList"/>
    <dgm:cxn modelId="{7549DE07-A251-4BFA-B35F-15B8023225D6}" type="presParOf" srcId="{ACF86001-2C9B-42A7-8BA6-2ACA378DA605}" destId="{469DD1D4-F362-4403-9743-9F05D6F211C7}" srcOrd="5" destOrd="0" presId="urn:microsoft.com/office/officeart/2008/layout/LinedList"/>
    <dgm:cxn modelId="{48F292C1-21BE-4DED-B551-0075474F73A1}" type="presParOf" srcId="{469DD1D4-F362-4403-9743-9F05D6F211C7}" destId="{F17E8002-F789-4EBD-B543-A5C4186BC0BC}" srcOrd="0" destOrd="0" presId="urn:microsoft.com/office/officeart/2008/layout/LinedList"/>
    <dgm:cxn modelId="{65091DE7-6BCE-4836-8D8D-E54A3026C79E}" type="presParOf" srcId="{469DD1D4-F362-4403-9743-9F05D6F211C7}" destId="{50358FE1-5A5C-436E-93AF-DE04E2E25B45}" srcOrd="1" destOrd="0" presId="urn:microsoft.com/office/officeart/2008/layout/LinedList"/>
    <dgm:cxn modelId="{BBCD2CD8-90ED-4B7C-B1B3-BC0A09F26537}" type="presParOf" srcId="{ACF86001-2C9B-42A7-8BA6-2ACA378DA605}" destId="{C08AAB4F-6F3B-4416-B1AD-6AEE719E93C7}" srcOrd="6" destOrd="0" presId="urn:microsoft.com/office/officeart/2008/layout/LinedList"/>
    <dgm:cxn modelId="{D7D87FF2-02D2-47EE-9185-BB9A0821BE85}" type="presParOf" srcId="{ACF86001-2C9B-42A7-8BA6-2ACA378DA605}" destId="{B1EC14C0-EF79-44C4-8CD1-08E31D70EEC6}" srcOrd="7" destOrd="0" presId="urn:microsoft.com/office/officeart/2008/layout/LinedList"/>
    <dgm:cxn modelId="{306FCDE7-7A61-4474-AD39-A17250FECD94}" type="presParOf" srcId="{B1EC14C0-EF79-44C4-8CD1-08E31D70EEC6}" destId="{A62577E2-178A-4191-8B4F-DC96423C931E}" srcOrd="0" destOrd="0" presId="urn:microsoft.com/office/officeart/2008/layout/LinedList"/>
    <dgm:cxn modelId="{A0C03130-A058-4CF3-B697-1B5AB0D58759}" type="presParOf" srcId="{B1EC14C0-EF79-44C4-8CD1-08E31D70EEC6}" destId="{5338BF29-C5BC-4738-A7B9-31C4A3832A63}" srcOrd="1" destOrd="0" presId="urn:microsoft.com/office/officeart/2008/layout/LinedList"/>
    <dgm:cxn modelId="{B43D2131-A15B-41CC-AD15-CCF4006B140F}" type="presParOf" srcId="{ACF86001-2C9B-42A7-8BA6-2ACA378DA605}" destId="{37DD8EB3-9171-40F8-B648-0F9BE0286C0C}" srcOrd="8" destOrd="0" presId="urn:microsoft.com/office/officeart/2008/layout/LinedList"/>
    <dgm:cxn modelId="{AA083846-1B80-41A1-9AC4-0B1CB8139053}" type="presParOf" srcId="{ACF86001-2C9B-42A7-8BA6-2ACA378DA605}" destId="{9D50ACF5-B49A-48B7-B42B-03D2403C16C3}" srcOrd="9" destOrd="0" presId="urn:microsoft.com/office/officeart/2008/layout/LinedList"/>
    <dgm:cxn modelId="{CFABCA73-B7EA-4D37-9F64-845FA5B7EC1B}" type="presParOf" srcId="{9D50ACF5-B49A-48B7-B42B-03D2403C16C3}" destId="{DC994FF8-18BF-40AB-9869-FB8AE93C48C9}" srcOrd="0" destOrd="0" presId="urn:microsoft.com/office/officeart/2008/layout/LinedList"/>
    <dgm:cxn modelId="{3005CC0F-AE22-4075-BD3E-CDEC8B2A0B6E}" type="presParOf" srcId="{9D50ACF5-B49A-48B7-B42B-03D2403C16C3}" destId="{D1E18590-A96B-4380-9B89-CEE943228E2E}" srcOrd="1" destOrd="0" presId="urn:microsoft.com/office/officeart/2008/layout/LinedList"/>
    <dgm:cxn modelId="{08250A29-3897-42D7-AEB7-1E7B640C7EF9}" type="presParOf" srcId="{ACF86001-2C9B-42A7-8BA6-2ACA378DA605}" destId="{34060955-8B31-452B-B3DD-25CA1BE2F2EE}" srcOrd="10" destOrd="0" presId="urn:microsoft.com/office/officeart/2008/layout/LinedList"/>
    <dgm:cxn modelId="{C9294150-329C-4AF4-9254-528F4D505A8A}" type="presParOf" srcId="{ACF86001-2C9B-42A7-8BA6-2ACA378DA605}" destId="{6610DDAF-DE9F-4442-B09D-82BC633F19FB}" srcOrd="11" destOrd="0" presId="urn:microsoft.com/office/officeart/2008/layout/LinedList"/>
    <dgm:cxn modelId="{6CD3883A-EAFB-45A1-90FE-2C3248FD3615}" type="presParOf" srcId="{6610DDAF-DE9F-4442-B09D-82BC633F19FB}" destId="{28DAE204-57F6-4018-ABC7-6A78DBF66428}" srcOrd="0" destOrd="0" presId="urn:microsoft.com/office/officeart/2008/layout/LinedList"/>
    <dgm:cxn modelId="{8D307762-FF53-4D53-9EFA-0C1E85C24058}" type="presParOf" srcId="{6610DDAF-DE9F-4442-B09D-82BC633F19FB}" destId="{CF2143E5-82D5-4FFD-8821-E1845CE730DC}" srcOrd="1" destOrd="0" presId="urn:microsoft.com/office/officeart/2008/layout/LinedList"/>
    <dgm:cxn modelId="{3C0BC5CD-BAC2-4414-8E97-1D19B457BBD9}" type="presParOf" srcId="{ACF86001-2C9B-42A7-8BA6-2ACA378DA605}" destId="{088521E7-CCEE-44AB-921F-F901E0C1BE2F}" srcOrd="12" destOrd="0" presId="urn:microsoft.com/office/officeart/2008/layout/LinedList"/>
    <dgm:cxn modelId="{764BECBB-9552-4612-B7BD-38C02C067747}" type="presParOf" srcId="{ACF86001-2C9B-42A7-8BA6-2ACA378DA605}" destId="{89030B67-D68A-4100-B524-4B21902A46DE}" srcOrd="13" destOrd="0" presId="urn:microsoft.com/office/officeart/2008/layout/LinedList"/>
    <dgm:cxn modelId="{C993A2ED-BF36-463A-B7C9-C739C049A288}" type="presParOf" srcId="{89030B67-D68A-4100-B524-4B21902A46DE}" destId="{26BB7A54-329D-4B6B-8CC3-6FC8637C0A5E}" srcOrd="0" destOrd="0" presId="urn:microsoft.com/office/officeart/2008/layout/LinedList"/>
    <dgm:cxn modelId="{7DDF48EF-303F-4C94-B246-DD95754F4DFF}" type="presParOf" srcId="{89030B67-D68A-4100-B524-4B21902A46DE}" destId="{CEC5D5E2-8838-4D6E-B61C-205700C34687}" srcOrd="1" destOrd="0" presId="urn:microsoft.com/office/officeart/2008/layout/LinedList"/>
    <dgm:cxn modelId="{461F1EF1-EF00-4E32-A6C2-6494E69E862E}" type="presParOf" srcId="{ACF86001-2C9B-42A7-8BA6-2ACA378DA605}" destId="{8787D757-A193-4719-B42A-2CA8685F4DAC}" srcOrd="14" destOrd="0" presId="urn:microsoft.com/office/officeart/2008/layout/LinedList"/>
    <dgm:cxn modelId="{A2E91AC8-CD2D-46B7-8493-FAE4BAAD0C61}" type="presParOf" srcId="{ACF86001-2C9B-42A7-8BA6-2ACA378DA605}" destId="{44F80C7F-BCDE-4D63-BCA7-718688BD1DF2}" srcOrd="15" destOrd="0" presId="urn:microsoft.com/office/officeart/2008/layout/LinedList"/>
    <dgm:cxn modelId="{476FC0D7-F2B2-4D3D-961D-00C6D805AFEC}" type="presParOf" srcId="{44F80C7F-BCDE-4D63-BCA7-718688BD1DF2}" destId="{686CDB07-D2FE-4692-A738-7CFC9CF9096D}" srcOrd="0" destOrd="0" presId="urn:microsoft.com/office/officeart/2008/layout/LinedList"/>
    <dgm:cxn modelId="{C0A9EB98-F636-4628-BD8B-025C6F9E3B87}" type="presParOf" srcId="{44F80C7F-BCDE-4D63-BCA7-718688BD1DF2}" destId="{390FDA3C-214A-4766-96B8-E9FF10A5EA91}" srcOrd="1" destOrd="0" presId="urn:microsoft.com/office/officeart/2008/layout/LinedList"/>
    <dgm:cxn modelId="{539C0907-92EF-4149-AB77-96B1DFC47E2D}" type="presParOf" srcId="{ACF86001-2C9B-42A7-8BA6-2ACA378DA605}" destId="{D8A934CD-DF45-487F-BA36-8041D7A30BCB}" srcOrd="16" destOrd="0" presId="urn:microsoft.com/office/officeart/2008/layout/LinedList"/>
    <dgm:cxn modelId="{2880E965-6F4B-49FA-BE31-87E1A191A308}" type="presParOf" srcId="{ACF86001-2C9B-42A7-8BA6-2ACA378DA605}" destId="{CAE7C14C-6C6A-4D2A-BC4D-0B7D549C9C43}" srcOrd="17" destOrd="0" presId="urn:microsoft.com/office/officeart/2008/layout/LinedList"/>
    <dgm:cxn modelId="{010B568C-674F-43AC-96B2-6CF236FA5CCB}" type="presParOf" srcId="{CAE7C14C-6C6A-4D2A-BC4D-0B7D549C9C43}" destId="{4B5E9D15-1C6F-4359-90FB-8C82B54EA328}" srcOrd="0" destOrd="0" presId="urn:microsoft.com/office/officeart/2008/layout/LinedList"/>
    <dgm:cxn modelId="{7240B454-686D-46D9-BEA4-0FF51639A260}" type="presParOf" srcId="{CAE7C14C-6C6A-4D2A-BC4D-0B7D549C9C43}" destId="{52A972AB-2261-4CAE-9F20-7B71EC27D43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E436364-1B4B-4624-BF83-3F4D8F0354DE}" type="doc">
      <dgm:prSet loTypeId="urn:microsoft.com/office/officeart/2008/layout/LinedList" loCatId="list" qsTypeId="urn:microsoft.com/office/officeart/2005/8/quickstyle/simple1" qsCatId="simple" csTypeId="urn:microsoft.com/office/officeart/2005/8/colors/colorful5" csCatId="colorful" phldr="1"/>
      <dgm:spPr/>
      <dgm:t>
        <a:bodyPr/>
        <a:lstStyle/>
        <a:p>
          <a:endParaRPr lang="en-US"/>
        </a:p>
      </dgm:t>
    </dgm:pt>
    <dgm:pt modelId="{F6DF9AA9-F68E-4650-8B2C-9ABC1C96AC02}">
      <dgm:prSet/>
      <dgm:spPr/>
      <dgm:t>
        <a:bodyPr/>
        <a:lstStyle/>
        <a:p>
          <a:r>
            <a:rPr lang="en-US" dirty="0"/>
            <a:t>Driving a motor vehicle			Roughly 45,000 deaths</a:t>
          </a:r>
        </a:p>
      </dgm:t>
    </dgm:pt>
    <dgm:pt modelId="{3E9CC4EB-480E-4F90-B764-913999D4E20E}" type="parTrans" cxnId="{7F983AB3-F26C-4273-83F4-32F4157969F2}">
      <dgm:prSet/>
      <dgm:spPr/>
      <dgm:t>
        <a:bodyPr/>
        <a:lstStyle/>
        <a:p>
          <a:endParaRPr lang="en-US"/>
        </a:p>
      </dgm:t>
    </dgm:pt>
    <dgm:pt modelId="{A967E7A3-7AF0-4707-9C87-02AF4BF6705F}" type="sibTrans" cxnId="{7F983AB3-F26C-4273-83F4-32F4157969F2}">
      <dgm:prSet/>
      <dgm:spPr/>
      <dgm:t>
        <a:bodyPr/>
        <a:lstStyle/>
        <a:p>
          <a:endParaRPr lang="en-US"/>
        </a:p>
      </dgm:t>
    </dgm:pt>
    <dgm:pt modelId="{D8973DEF-BCF0-43E0-A24C-F0E18F6583AE}">
      <dgm:prSet/>
      <dgm:spPr/>
      <dgm:t>
        <a:bodyPr/>
        <a:lstStyle/>
        <a:p>
          <a:r>
            <a:rPr lang="en-US" dirty="0"/>
            <a:t>Living in a very high crime area		Roughly 16,000 homicides (US DOJ)</a:t>
          </a:r>
        </a:p>
      </dgm:t>
    </dgm:pt>
    <dgm:pt modelId="{4971C34B-85A7-4C12-B79F-BB3EB041B05F}" type="parTrans" cxnId="{CC0D647C-13EC-421B-824B-CF18FBC0C03B}">
      <dgm:prSet/>
      <dgm:spPr/>
      <dgm:t>
        <a:bodyPr/>
        <a:lstStyle/>
        <a:p>
          <a:endParaRPr lang="en-US"/>
        </a:p>
      </dgm:t>
    </dgm:pt>
    <dgm:pt modelId="{B73E4820-8AB1-42ED-89E0-7ACCFA169708}" type="sibTrans" cxnId="{CC0D647C-13EC-421B-824B-CF18FBC0C03B}">
      <dgm:prSet/>
      <dgm:spPr/>
      <dgm:t>
        <a:bodyPr/>
        <a:lstStyle/>
        <a:p>
          <a:endParaRPr lang="en-US"/>
        </a:p>
      </dgm:t>
    </dgm:pt>
    <dgm:pt modelId="{D4D8DEDB-02F6-4CF6-8552-372F06E29843}">
      <dgm:prSet/>
      <dgm:spPr/>
      <dgm:t>
        <a:bodyPr/>
        <a:lstStyle/>
        <a:p>
          <a:r>
            <a:rPr lang="en-US" dirty="0"/>
            <a:t>Hospital inpatient/prescribed a new drug	</a:t>
          </a:r>
          <a:r>
            <a:rPr lang="en-US" b="1" dirty="0"/>
            <a:t>Roughly 100,000 deaths by medical mistakes/reactions*</a:t>
          </a:r>
        </a:p>
      </dgm:t>
    </dgm:pt>
    <dgm:pt modelId="{6411A301-E66D-4695-B526-4CC624778D68}" type="parTrans" cxnId="{BF16C7ED-8FC3-42FA-982C-F41DF22B4A74}">
      <dgm:prSet/>
      <dgm:spPr/>
      <dgm:t>
        <a:bodyPr/>
        <a:lstStyle/>
        <a:p>
          <a:endParaRPr lang="en-US"/>
        </a:p>
      </dgm:t>
    </dgm:pt>
    <dgm:pt modelId="{64BF785D-2CD0-4AC0-A7C7-A66632CD4FFB}" type="sibTrans" cxnId="{BF16C7ED-8FC3-42FA-982C-F41DF22B4A74}">
      <dgm:prSet/>
      <dgm:spPr/>
      <dgm:t>
        <a:bodyPr/>
        <a:lstStyle/>
        <a:p>
          <a:endParaRPr lang="en-US"/>
        </a:p>
      </dgm:t>
    </dgm:pt>
    <dgm:pt modelId="{13EF0F3A-25D7-44B8-94DB-C388703AAAEC}">
      <dgm:prSet/>
      <dgm:spPr/>
      <dgm:t>
        <a:bodyPr/>
        <a:lstStyle/>
        <a:p>
          <a:r>
            <a:rPr lang="en-US" dirty="0"/>
            <a:t>Snakebite				Less than 20</a:t>
          </a:r>
        </a:p>
      </dgm:t>
    </dgm:pt>
    <dgm:pt modelId="{847A0D2E-FB1A-42C8-879E-2D173C821A47}" type="parTrans" cxnId="{52488C77-C8A9-4A83-ACBB-75C79201480F}">
      <dgm:prSet/>
      <dgm:spPr/>
      <dgm:t>
        <a:bodyPr/>
        <a:lstStyle/>
        <a:p>
          <a:endParaRPr lang="en-US"/>
        </a:p>
      </dgm:t>
    </dgm:pt>
    <dgm:pt modelId="{66BB8E2F-2A64-4F8D-BB37-2D1D22B42EC9}" type="sibTrans" cxnId="{52488C77-C8A9-4A83-ACBB-75C79201480F}">
      <dgm:prSet/>
      <dgm:spPr/>
      <dgm:t>
        <a:bodyPr/>
        <a:lstStyle/>
        <a:p>
          <a:endParaRPr lang="en-US"/>
        </a:p>
      </dgm:t>
    </dgm:pt>
    <dgm:pt modelId="{04A75D24-8390-49A1-9EFE-D7984DD61160}">
      <dgm:prSet/>
      <dgm:spPr/>
      <dgm:t>
        <a:bodyPr/>
        <a:lstStyle/>
        <a:p>
          <a:r>
            <a:rPr lang="en-US" dirty="0"/>
            <a:t>Honeybee Sting				Roughly 1,000 (Allergic reaction)</a:t>
          </a:r>
        </a:p>
      </dgm:t>
    </dgm:pt>
    <dgm:pt modelId="{A36F2273-C973-41AF-AAF5-93850A4BB3A5}" type="parTrans" cxnId="{53E3EBE0-9EEB-4A8B-8BC6-308EF98374AF}">
      <dgm:prSet/>
      <dgm:spPr/>
      <dgm:t>
        <a:bodyPr/>
        <a:lstStyle/>
        <a:p>
          <a:endParaRPr lang="en-US"/>
        </a:p>
      </dgm:t>
    </dgm:pt>
    <dgm:pt modelId="{ABAEB00E-88BE-47E0-A32E-ABB4A2585846}" type="sibTrans" cxnId="{53E3EBE0-9EEB-4A8B-8BC6-308EF98374AF}">
      <dgm:prSet/>
      <dgm:spPr/>
      <dgm:t>
        <a:bodyPr/>
        <a:lstStyle/>
        <a:p>
          <a:endParaRPr lang="en-US"/>
        </a:p>
      </dgm:t>
    </dgm:pt>
    <dgm:pt modelId="{A78C727E-A2F7-4DB5-8ACA-4CE4C4C23CCA}">
      <dgm:prSet/>
      <dgm:spPr/>
      <dgm:t>
        <a:bodyPr/>
        <a:lstStyle/>
        <a:p>
          <a:r>
            <a:rPr lang="en-US" dirty="0"/>
            <a:t>Bear attack				Less than one</a:t>
          </a:r>
        </a:p>
      </dgm:t>
    </dgm:pt>
    <dgm:pt modelId="{BD2E3FFD-3713-4491-8F7D-C2DA8BA7B92C}" type="parTrans" cxnId="{4C0AF025-5F81-4A29-8D62-70021E26EB91}">
      <dgm:prSet/>
      <dgm:spPr/>
      <dgm:t>
        <a:bodyPr/>
        <a:lstStyle/>
        <a:p>
          <a:endParaRPr lang="en-US"/>
        </a:p>
      </dgm:t>
    </dgm:pt>
    <dgm:pt modelId="{4D5E5C1E-7854-4442-A515-65C420EB2E64}" type="sibTrans" cxnId="{4C0AF025-5F81-4A29-8D62-70021E26EB91}">
      <dgm:prSet/>
      <dgm:spPr/>
      <dgm:t>
        <a:bodyPr/>
        <a:lstStyle/>
        <a:p>
          <a:endParaRPr lang="en-US"/>
        </a:p>
      </dgm:t>
    </dgm:pt>
    <dgm:pt modelId="{AD2D0320-9827-4E61-AA42-500AC4B5A781}">
      <dgm:prSet/>
      <dgm:spPr/>
      <dgm:t>
        <a:bodyPr/>
        <a:lstStyle/>
        <a:p>
          <a:r>
            <a:rPr lang="en-US" dirty="0"/>
            <a:t>Handling cows as a cowboy		Roughly 300</a:t>
          </a:r>
        </a:p>
      </dgm:t>
    </dgm:pt>
    <dgm:pt modelId="{0A629F60-24AB-416C-ACFD-515FFE13EEEB}" type="parTrans" cxnId="{E5322D21-243F-4072-BC85-28F73C51CF7E}">
      <dgm:prSet/>
      <dgm:spPr/>
      <dgm:t>
        <a:bodyPr/>
        <a:lstStyle/>
        <a:p>
          <a:endParaRPr lang="en-US"/>
        </a:p>
      </dgm:t>
    </dgm:pt>
    <dgm:pt modelId="{D8D21F31-3BA3-4131-B351-3FE8F2F1DB47}" type="sibTrans" cxnId="{E5322D21-243F-4072-BC85-28F73C51CF7E}">
      <dgm:prSet/>
      <dgm:spPr/>
      <dgm:t>
        <a:bodyPr/>
        <a:lstStyle/>
        <a:p>
          <a:endParaRPr lang="en-US"/>
        </a:p>
      </dgm:t>
    </dgm:pt>
    <dgm:pt modelId="{1165FC71-7EDC-48CB-A8A1-9959CF8D71E1}">
      <dgm:prSet/>
      <dgm:spPr/>
      <dgm:t>
        <a:bodyPr/>
        <a:lstStyle/>
        <a:p>
          <a:r>
            <a:rPr lang="en-US" dirty="0"/>
            <a:t>Shark attack				Less than one</a:t>
          </a:r>
        </a:p>
      </dgm:t>
    </dgm:pt>
    <dgm:pt modelId="{AEBC6D72-F9FB-4549-BD0D-374BCC81F9C6}" type="parTrans" cxnId="{E24A8032-9229-4A38-B10B-259EF7936EA7}">
      <dgm:prSet/>
      <dgm:spPr/>
      <dgm:t>
        <a:bodyPr/>
        <a:lstStyle/>
        <a:p>
          <a:endParaRPr lang="en-US"/>
        </a:p>
      </dgm:t>
    </dgm:pt>
    <dgm:pt modelId="{17797A6C-E153-48AE-9FA9-E9CC71CCBEAF}" type="sibTrans" cxnId="{E24A8032-9229-4A38-B10B-259EF7936EA7}">
      <dgm:prSet/>
      <dgm:spPr/>
      <dgm:t>
        <a:bodyPr/>
        <a:lstStyle/>
        <a:p>
          <a:endParaRPr lang="en-US"/>
        </a:p>
      </dgm:t>
    </dgm:pt>
    <dgm:pt modelId="{D58BC7BB-FECE-46EA-9292-234329594413}">
      <dgm:prSet/>
      <dgm:spPr/>
      <dgm:t>
        <a:bodyPr/>
        <a:lstStyle/>
        <a:p>
          <a:r>
            <a:rPr lang="en-US" dirty="0"/>
            <a:t>Encounter with a North American Deer	Roughly 200 (MVC)</a:t>
          </a:r>
        </a:p>
      </dgm:t>
    </dgm:pt>
    <dgm:pt modelId="{4BE98AE2-49AF-43A4-822C-CEEC73B6C0C2}" type="parTrans" cxnId="{EEF3FC11-D89F-4CA7-9734-B473A5304C1B}">
      <dgm:prSet/>
      <dgm:spPr/>
      <dgm:t>
        <a:bodyPr/>
        <a:lstStyle/>
        <a:p>
          <a:endParaRPr lang="en-US"/>
        </a:p>
      </dgm:t>
    </dgm:pt>
    <dgm:pt modelId="{AEEDD1B4-5648-4B8A-AA10-BF17A7350AAD}" type="sibTrans" cxnId="{EEF3FC11-D89F-4CA7-9734-B473A5304C1B}">
      <dgm:prSet/>
      <dgm:spPr/>
      <dgm:t>
        <a:bodyPr/>
        <a:lstStyle/>
        <a:p>
          <a:endParaRPr lang="en-US"/>
        </a:p>
      </dgm:t>
    </dgm:pt>
    <dgm:pt modelId="{982F0698-0893-414C-96A0-1D70DB8103C5}" type="pres">
      <dgm:prSet presAssocID="{7E436364-1B4B-4624-BF83-3F4D8F0354DE}" presName="vert0" presStyleCnt="0">
        <dgm:presLayoutVars>
          <dgm:dir/>
          <dgm:animOne val="branch"/>
          <dgm:animLvl val="lvl"/>
        </dgm:presLayoutVars>
      </dgm:prSet>
      <dgm:spPr/>
    </dgm:pt>
    <dgm:pt modelId="{3177B37A-DC70-4097-B7E7-F3717D7D8E32}" type="pres">
      <dgm:prSet presAssocID="{F6DF9AA9-F68E-4650-8B2C-9ABC1C96AC02}" presName="thickLine" presStyleLbl="alignNode1" presStyleIdx="0" presStyleCnt="9"/>
      <dgm:spPr/>
    </dgm:pt>
    <dgm:pt modelId="{BFDA93E1-7310-4894-91DC-8ADF2C868615}" type="pres">
      <dgm:prSet presAssocID="{F6DF9AA9-F68E-4650-8B2C-9ABC1C96AC02}" presName="horz1" presStyleCnt="0"/>
      <dgm:spPr/>
    </dgm:pt>
    <dgm:pt modelId="{104BAB07-4112-410C-8A70-AE27B0DBD888}" type="pres">
      <dgm:prSet presAssocID="{F6DF9AA9-F68E-4650-8B2C-9ABC1C96AC02}" presName="tx1" presStyleLbl="revTx" presStyleIdx="0" presStyleCnt="9"/>
      <dgm:spPr/>
    </dgm:pt>
    <dgm:pt modelId="{683025E2-8CA8-4271-A32C-ADC0EF86C99D}" type="pres">
      <dgm:prSet presAssocID="{F6DF9AA9-F68E-4650-8B2C-9ABC1C96AC02}" presName="vert1" presStyleCnt="0"/>
      <dgm:spPr/>
    </dgm:pt>
    <dgm:pt modelId="{01FAE6A7-646C-4D4C-A91A-E6E11944FE97}" type="pres">
      <dgm:prSet presAssocID="{D8973DEF-BCF0-43E0-A24C-F0E18F6583AE}" presName="thickLine" presStyleLbl="alignNode1" presStyleIdx="1" presStyleCnt="9"/>
      <dgm:spPr/>
    </dgm:pt>
    <dgm:pt modelId="{BB6DEEBF-2130-4B4E-9AC4-2AF9F020D685}" type="pres">
      <dgm:prSet presAssocID="{D8973DEF-BCF0-43E0-A24C-F0E18F6583AE}" presName="horz1" presStyleCnt="0"/>
      <dgm:spPr/>
    </dgm:pt>
    <dgm:pt modelId="{B0C4B2BB-C020-4AF7-ACEE-BBEDA44CA10B}" type="pres">
      <dgm:prSet presAssocID="{D8973DEF-BCF0-43E0-A24C-F0E18F6583AE}" presName="tx1" presStyleLbl="revTx" presStyleIdx="1" presStyleCnt="9"/>
      <dgm:spPr/>
    </dgm:pt>
    <dgm:pt modelId="{5B2F28F5-366D-4340-86B0-7CA5FFAC8F6C}" type="pres">
      <dgm:prSet presAssocID="{D8973DEF-BCF0-43E0-A24C-F0E18F6583AE}" presName="vert1" presStyleCnt="0"/>
      <dgm:spPr/>
    </dgm:pt>
    <dgm:pt modelId="{492B1B97-BFA5-4B07-BC79-76C0D6E2EC24}" type="pres">
      <dgm:prSet presAssocID="{D4D8DEDB-02F6-4CF6-8552-372F06E29843}" presName="thickLine" presStyleLbl="alignNode1" presStyleIdx="2" presStyleCnt="9"/>
      <dgm:spPr/>
    </dgm:pt>
    <dgm:pt modelId="{8DFAF88D-F186-45D1-8DBA-D0840EFC98D9}" type="pres">
      <dgm:prSet presAssocID="{D4D8DEDB-02F6-4CF6-8552-372F06E29843}" presName="horz1" presStyleCnt="0"/>
      <dgm:spPr/>
    </dgm:pt>
    <dgm:pt modelId="{44609149-B25F-4144-9FA5-52900943E2B5}" type="pres">
      <dgm:prSet presAssocID="{D4D8DEDB-02F6-4CF6-8552-372F06E29843}" presName="tx1" presStyleLbl="revTx" presStyleIdx="2" presStyleCnt="9"/>
      <dgm:spPr/>
    </dgm:pt>
    <dgm:pt modelId="{D38233E9-71FF-43B9-9BF3-57A5C0CA9683}" type="pres">
      <dgm:prSet presAssocID="{D4D8DEDB-02F6-4CF6-8552-372F06E29843}" presName="vert1" presStyleCnt="0"/>
      <dgm:spPr/>
    </dgm:pt>
    <dgm:pt modelId="{16E294B6-4A54-4AEE-B9D2-716E1526B5DD}" type="pres">
      <dgm:prSet presAssocID="{13EF0F3A-25D7-44B8-94DB-C388703AAAEC}" presName="thickLine" presStyleLbl="alignNode1" presStyleIdx="3" presStyleCnt="9"/>
      <dgm:spPr/>
    </dgm:pt>
    <dgm:pt modelId="{99D1967D-4496-45E7-96E1-0B20B8F63AF9}" type="pres">
      <dgm:prSet presAssocID="{13EF0F3A-25D7-44B8-94DB-C388703AAAEC}" presName="horz1" presStyleCnt="0"/>
      <dgm:spPr/>
    </dgm:pt>
    <dgm:pt modelId="{0C69DF20-823C-48CF-A148-6CE265492EF2}" type="pres">
      <dgm:prSet presAssocID="{13EF0F3A-25D7-44B8-94DB-C388703AAAEC}" presName="tx1" presStyleLbl="revTx" presStyleIdx="3" presStyleCnt="9"/>
      <dgm:spPr/>
    </dgm:pt>
    <dgm:pt modelId="{069504FC-DDF5-4737-967D-628EDB606F15}" type="pres">
      <dgm:prSet presAssocID="{13EF0F3A-25D7-44B8-94DB-C388703AAAEC}" presName="vert1" presStyleCnt="0"/>
      <dgm:spPr/>
    </dgm:pt>
    <dgm:pt modelId="{D9A592B4-3ABE-45B4-83E9-43F5D5404270}" type="pres">
      <dgm:prSet presAssocID="{04A75D24-8390-49A1-9EFE-D7984DD61160}" presName="thickLine" presStyleLbl="alignNode1" presStyleIdx="4" presStyleCnt="9"/>
      <dgm:spPr/>
    </dgm:pt>
    <dgm:pt modelId="{21D76982-EA53-41FF-86C7-A9467CADD0C3}" type="pres">
      <dgm:prSet presAssocID="{04A75D24-8390-49A1-9EFE-D7984DD61160}" presName="horz1" presStyleCnt="0"/>
      <dgm:spPr/>
    </dgm:pt>
    <dgm:pt modelId="{87053142-48AB-4AC2-A040-91E03035197A}" type="pres">
      <dgm:prSet presAssocID="{04A75D24-8390-49A1-9EFE-D7984DD61160}" presName="tx1" presStyleLbl="revTx" presStyleIdx="4" presStyleCnt="9"/>
      <dgm:spPr/>
    </dgm:pt>
    <dgm:pt modelId="{A4F89794-F39B-4375-B4C9-E2D0EB7435A4}" type="pres">
      <dgm:prSet presAssocID="{04A75D24-8390-49A1-9EFE-D7984DD61160}" presName="vert1" presStyleCnt="0"/>
      <dgm:spPr/>
    </dgm:pt>
    <dgm:pt modelId="{62D99AD9-63FD-4DE0-BB06-A25D64C40765}" type="pres">
      <dgm:prSet presAssocID="{A78C727E-A2F7-4DB5-8ACA-4CE4C4C23CCA}" presName="thickLine" presStyleLbl="alignNode1" presStyleIdx="5" presStyleCnt="9"/>
      <dgm:spPr/>
    </dgm:pt>
    <dgm:pt modelId="{74101896-4B42-4A56-8C1B-46B02606EDB4}" type="pres">
      <dgm:prSet presAssocID="{A78C727E-A2F7-4DB5-8ACA-4CE4C4C23CCA}" presName="horz1" presStyleCnt="0"/>
      <dgm:spPr/>
    </dgm:pt>
    <dgm:pt modelId="{B8BB7ABE-965D-45AB-AEC6-7A5ADE184B9F}" type="pres">
      <dgm:prSet presAssocID="{A78C727E-A2F7-4DB5-8ACA-4CE4C4C23CCA}" presName="tx1" presStyleLbl="revTx" presStyleIdx="5" presStyleCnt="9"/>
      <dgm:spPr/>
    </dgm:pt>
    <dgm:pt modelId="{06490175-6992-489A-8930-9C3A21C63AD7}" type="pres">
      <dgm:prSet presAssocID="{A78C727E-A2F7-4DB5-8ACA-4CE4C4C23CCA}" presName="vert1" presStyleCnt="0"/>
      <dgm:spPr/>
    </dgm:pt>
    <dgm:pt modelId="{E635963A-DD4B-4635-AADD-ECD9BD49EB3B}" type="pres">
      <dgm:prSet presAssocID="{AD2D0320-9827-4E61-AA42-500AC4B5A781}" presName="thickLine" presStyleLbl="alignNode1" presStyleIdx="6" presStyleCnt="9"/>
      <dgm:spPr/>
    </dgm:pt>
    <dgm:pt modelId="{FA29477D-9A30-46E1-A5F3-58ACB90AB35F}" type="pres">
      <dgm:prSet presAssocID="{AD2D0320-9827-4E61-AA42-500AC4B5A781}" presName="horz1" presStyleCnt="0"/>
      <dgm:spPr/>
    </dgm:pt>
    <dgm:pt modelId="{DBD2DE9C-3405-4130-9D2F-8CE0031B78B5}" type="pres">
      <dgm:prSet presAssocID="{AD2D0320-9827-4E61-AA42-500AC4B5A781}" presName="tx1" presStyleLbl="revTx" presStyleIdx="6" presStyleCnt="9"/>
      <dgm:spPr/>
    </dgm:pt>
    <dgm:pt modelId="{E2D9695F-C7DF-41E3-BE7E-09CFE3811195}" type="pres">
      <dgm:prSet presAssocID="{AD2D0320-9827-4E61-AA42-500AC4B5A781}" presName="vert1" presStyleCnt="0"/>
      <dgm:spPr/>
    </dgm:pt>
    <dgm:pt modelId="{BB28D4D3-8544-4C47-9E5D-0C79C01F7A28}" type="pres">
      <dgm:prSet presAssocID="{1165FC71-7EDC-48CB-A8A1-9959CF8D71E1}" presName="thickLine" presStyleLbl="alignNode1" presStyleIdx="7" presStyleCnt="9"/>
      <dgm:spPr/>
    </dgm:pt>
    <dgm:pt modelId="{32EBD7C7-0FC8-4194-A5CF-CCD575AC9EB4}" type="pres">
      <dgm:prSet presAssocID="{1165FC71-7EDC-48CB-A8A1-9959CF8D71E1}" presName="horz1" presStyleCnt="0"/>
      <dgm:spPr/>
    </dgm:pt>
    <dgm:pt modelId="{278011E5-1EA0-49F8-9519-7F74B1B975B1}" type="pres">
      <dgm:prSet presAssocID="{1165FC71-7EDC-48CB-A8A1-9959CF8D71E1}" presName="tx1" presStyleLbl="revTx" presStyleIdx="7" presStyleCnt="9"/>
      <dgm:spPr/>
    </dgm:pt>
    <dgm:pt modelId="{C751F156-2E60-4D1F-9E24-B1114188A8C3}" type="pres">
      <dgm:prSet presAssocID="{1165FC71-7EDC-48CB-A8A1-9959CF8D71E1}" presName="vert1" presStyleCnt="0"/>
      <dgm:spPr/>
    </dgm:pt>
    <dgm:pt modelId="{D67C622F-4D3D-4648-A9BC-24DD75EF0A61}" type="pres">
      <dgm:prSet presAssocID="{D58BC7BB-FECE-46EA-9292-234329594413}" presName="thickLine" presStyleLbl="alignNode1" presStyleIdx="8" presStyleCnt="9"/>
      <dgm:spPr/>
    </dgm:pt>
    <dgm:pt modelId="{93BB4497-9E64-4CAD-B311-8470D12F98D2}" type="pres">
      <dgm:prSet presAssocID="{D58BC7BB-FECE-46EA-9292-234329594413}" presName="horz1" presStyleCnt="0"/>
      <dgm:spPr/>
    </dgm:pt>
    <dgm:pt modelId="{BD47EDCA-9347-4323-9D63-7E72C43DB63F}" type="pres">
      <dgm:prSet presAssocID="{D58BC7BB-FECE-46EA-9292-234329594413}" presName="tx1" presStyleLbl="revTx" presStyleIdx="8" presStyleCnt="9"/>
      <dgm:spPr/>
    </dgm:pt>
    <dgm:pt modelId="{C1AE9F46-2A7A-4A71-984C-2F128558A5D6}" type="pres">
      <dgm:prSet presAssocID="{D58BC7BB-FECE-46EA-9292-234329594413}" presName="vert1" presStyleCnt="0"/>
      <dgm:spPr/>
    </dgm:pt>
  </dgm:ptLst>
  <dgm:cxnLst>
    <dgm:cxn modelId="{28995801-7006-4B8A-B63C-3262048CD0EB}" type="presOf" srcId="{1165FC71-7EDC-48CB-A8A1-9959CF8D71E1}" destId="{278011E5-1EA0-49F8-9519-7F74B1B975B1}" srcOrd="0" destOrd="0" presId="urn:microsoft.com/office/officeart/2008/layout/LinedList"/>
    <dgm:cxn modelId="{EEF3FC11-D89F-4CA7-9734-B473A5304C1B}" srcId="{7E436364-1B4B-4624-BF83-3F4D8F0354DE}" destId="{D58BC7BB-FECE-46EA-9292-234329594413}" srcOrd="8" destOrd="0" parTransId="{4BE98AE2-49AF-43A4-822C-CEEC73B6C0C2}" sibTransId="{AEEDD1B4-5648-4B8A-AA10-BF17A7350AAD}"/>
    <dgm:cxn modelId="{20FA891E-02D1-4107-9AE7-89E52DAFA39E}" type="presOf" srcId="{04A75D24-8390-49A1-9EFE-D7984DD61160}" destId="{87053142-48AB-4AC2-A040-91E03035197A}" srcOrd="0" destOrd="0" presId="urn:microsoft.com/office/officeart/2008/layout/LinedList"/>
    <dgm:cxn modelId="{E5322D21-243F-4072-BC85-28F73C51CF7E}" srcId="{7E436364-1B4B-4624-BF83-3F4D8F0354DE}" destId="{AD2D0320-9827-4E61-AA42-500AC4B5A781}" srcOrd="6" destOrd="0" parTransId="{0A629F60-24AB-416C-ACFD-515FFE13EEEB}" sibTransId="{D8D21F31-3BA3-4131-B351-3FE8F2F1DB47}"/>
    <dgm:cxn modelId="{4C0AF025-5F81-4A29-8D62-70021E26EB91}" srcId="{7E436364-1B4B-4624-BF83-3F4D8F0354DE}" destId="{A78C727E-A2F7-4DB5-8ACA-4CE4C4C23CCA}" srcOrd="5" destOrd="0" parTransId="{BD2E3FFD-3713-4491-8F7D-C2DA8BA7B92C}" sibTransId="{4D5E5C1E-7854-4442-A515-65C420EB2E64}"/>
    <dgm:cxn modelId="{0A379A2C-AFA0-4D33-A9FE-2D699703CBA9}" type="presOf" srcId="{7E436364-1B4B-4624-BF83-3F4D8F0354DE}" destId="{982F0698-0893-414C-96A0-1D70DB8103C5}" srcOrd="0" destOrd="0" presId="urn:microsoft.com/office/officeart/2008/layout/LinedList"/>
    <dgm:cxn modelId="{6C12462E-15BA-4737-B642-AFA8909F27F6}" type="presOf" srcId="{A78C727E-A2F7-4DB5-8ACA-4CE4C4C23CCA}" destId="{B8BB7ABE-965D-45AB-AEC6-7A5ADE184B9F}" srcOrd="0" destOrd="0" presId="urn:microsoft.com/office/officeart/2008/layout/LinedList"/>
    <dgm:cxn modelId="{E24A8032-9229-4A38-B10B-259EF7936EA7}" srcId="{7E436364-1B4B-4624-BF83-3F4D8F0354DE}" destId="{1165FC71-7EDC-48CB-A8A1-9959CF8D71E1}" srcOrd="7" destOrd="0" parTransId="{AEBC6D72-F9FB-4549-BD0D-374BCC81F9C6}" sibTransId="{17797A6C-E153-48AE-9FA9-E9CC71CCBEAF}"/>
    <dgm:cxn modelId="{47462966-1138-4BB1-8D9C-AEB3FAE2E1D7}" type="presOf" srcId="{D4D8DEDB-02F6-4CF6-8552-372F06E29843}" destId="{44609149-B25F-4144-9FA5-52900943E2B5}" srcOrd="0" destOrd="0" presId="urn:microsoft.com/office/officeart/2008/layout/LinedList"/>
    <dgm:cxn modelId="{52488C77-C8A9-4A83-ACBB-75C79201480F}" srcId="{7E436364-1B4B-4624-BF83-3F4D8F0354DE}" destId="{13EF0F3A-25D7-44B8-94DB-C388703AAAEC}" srcOrd="3" destOrd="0" parTransId="{847A0D2E-FB1A-42C8-879E-2D173C821A47}" sibTransId="{66BB8E2F-2A64-4F8D-BB37-2D1D22B42EC9}"/>
    <dgm:cxn modelId="{CC0D647C-13EC-421B-824B-CF18FBC0C03B}" srcId="{7E436364-1B4B-4624-BF83-3F4D8F0354DE}" destId="{D8973DEF-BCF0-43E0-A24C-F0E18F6583AE}" srcOrd="1" destOrd="0" parTransId="{4971C34B-85A7-4C12-B79F-BB3EB041B05F}" sibTransId="{B73E4820-8AB1-42ED-89E0-7ACCFA169708}"/>
    <dgm:cxn modelId="{F653AB8D-FD72-4C97-87AB-04CDE6FE460B}" type="presOf" srcId="{D8973DEF-BCF0-43E0-A24C-F0E18F6583AE}" destId="{B0C4B2BB-C020-4AF7-ACEE-BBEDA44CA10B}" srcOrd="0" destOrd="0" presId="urn:microsoft.com/office/officeart/2008/layout/LinedList"/>
    <dgm:cxn modelId="{7F983AB3-F26C-4273-83F4-32F4157969F2}" srcId="{7E436364-1B4B-4624-BF83-3F4D8F0354DE}" destId="{F6DF9AA9-F68E-4650-8B2C-9ABC1C96AC02}" srcOrd="0" destOrd="0" parTransId="{3E9CC4EB-480E-4F90-B764-913999D4E20E}" sibTransId="{A967E7A3-7AF0-4707-9C87-02AF4BF6705F}"/>
    <dgm:cxn modelId="{FE99F2C6-1EE6-4D86-9308-ED58D31DE8B6}" type="presOf" srcId="{13EF0F3A-25D7-44B8-94DB-C388703AAAEC}" destId="{0C69DF20-823C-48CF-A148-6CE265492EF2}" srcOrd="0" destOrd="0" presId="urn:microsoft.com/office/officeart/2008/layout/LinedList"/>
    <dgm:cxn modelId="{75DE15CD-EA84-44A0-AC5F-99C5DD5B8FA0}" type="presOf" srcId="{D58BC7BB-FECE-46EA-9292-234329594413}" destId="{BD47EDCA-9347-4323-9D63-7E72C43DB63F}" srcOrd="0" destOrd="0" presId="urn:microsoft.com/office/officeart/2008/layout/LinedList"/>
    <dgm:cxn modelId="{0C2557D5-EBE4-4A42-AA7C-08DF8AF62207}" type="presOf" srcId="{AD2D0320-9827-4E61-AA42-500AC4B5A781}" destId="{DBD2DE9C-3405-4130-9D2F-8CE0031B78B5}" srcOrd="0" destOrd="0" presId="urn:microsoft.com/office/officeart/2008/layout/LinedList"/>
    <dgm:cxn modelId="{53E3EBE0-9EEB-4A8B-8BC6-308EF98374AF}" srcId="{7E436364-1B4B-4624-BF83-3F4D8F0354DE}" destId="{04A75D24-8390-49A1-9EFE-D7984DD61160}" srcOrd="4" destOrd="0" parTransId="{A36F2273-C973-41AF-AAF5-93850A4BB3A5}" sibTransId="{ABAEB00E-88BE-47E0-A32E-ABB4A2585846}"/>
    <dgm:cxn modelId="{9E5C7EE2-E67B-407B-8E77-9BAD306FF340}" type="presOf" srcId="{F6DF9AA9-F68E-4650-8B2C-9ABC1C96AC02}" destId="{104BAB07-4112-410C-8A70-AE27B0DBD888}" srcOrd="0" destOrd="0" presId="urn:microsoft.com/office/officeart/2008/layout/LinedList"/>
    <dgm:cxn modelId="{BF16C7ED-8FC3-42FA-982C-F41DF22B4A74}" srcId="{7E436364-1B4B-4624-BF83-3F4D8F0354DE}" destId="{D4D8DEDB-02F6-4CF6-8552-372F06E29843}" srcOrd="2" destOrd="0" parTransId="{6411A301-E66D-4695-B526-4CC624778D68}" sibTransId="{64BF785D-2CD0-4AC0-A7C7-A66632CD4FFB}"/>
    <dgm:cxn modelId="{DEED5B91-25E5-4EC8-A3C1-C21EC3C116AE}" type="presParOf" srcId="{982F0698-0893-414C-96A0-1D70DB8103C5}" destId="{3177B37A-DC70-4097-B7E7-F3717D7D8E32}" srcOrd="0" destOrd="0" presId="urn:microsoft.com/office/officeart/2008/layout/LinedList"/>
    <dgm:cxn modelId="{8F6DE2E7-8EC3-43DF-A920-FBF079D55762}" type="presParOf" srcId="{982F0698-0893-414C-96A0-1D70DB8103C5}" destId="{BFDA93E1-7310-4894-91DC-8ADF2C868615}" srcOrd="1" destOrd="0" presId="urn:microsoft.com/office/officeart/2008/layout/LinedList"/>
    <dgm:cxn modelId="{1F675E98-D368-49C2-B734-8EB2B17480CD}" type="presParOf" srcId="{BFDA93E1-7310-4894-91DC-8ADF2C868615}" destId="{104BAB07-4112-410C-8A70-AE27B0DBD888}" srcOrd="0" destOrd="0" presId="urn:microsoft.com/office/officeart/2008/layout/LinedList"/>
    <dgm:cxn modelId="{A0FB78FB-D810-4E82-AFD8-EE64F55A5D3E}" type="presParOf" srcId="{BFDA93E1-7310-4894-91DC-8ADF2C868615}" destId="{683025E2-8CA8-4271-A32C-ADC0EF86C99D}" srcOrd="1" destOrd="0" presId="urn:microsoft.com/office/officeart/2008/layout/LinedList"/>
    <dgm:cxn modelId="{2E25B274-74F0-4C3A-B674-632B42DC70C1}" type="presParOf" srcId="{982F0698-0893-414C-96A0-1D70DB8103C5}" destId="{01FAE6A7-646C-4D4C-A91A-E6E11944FE97}" srcOrd="2" destOrd="0" presId="urn:microsoft.com/office/officeart/2008/layout/LinedList"/>
    <dgm:cxn modelId="{3FB7CF17-ED06-4E88-ACA0-D43F5DC452AB}" type="presParOf" srcId="{982F0698-0893-414C-96A0-1D70DB8103C5}" destId="{BB6DEEBF-2130-4B4E-9AC4-2AF9F020D685}" srcOrd="3" destOrd="0" presId="urn:microsoft.com/office/officeart/2008/layout/LinedList"/>
    <dgm:cxn modelId="{D3AA8C82-7B91-4F58-8849-F777075D6AFC}" type="presParOf" srcId="{BB6DEEBF-2130-4B4E-9AC4-2AF9F020D685}" destId="{B0C4B2BB-C020-4AF7-ACEE-BBEDA44CA10B}" srcOrd="0" destOrd="0" presId="urn:microsoft.com/office/officeart/2008/layout/LinedList"/>
    <dgm:cxn modelId="{EAA519F9-5D14-422B-A174-BA2D84D36708}" type="presParOf" srcId="{BB6DEEBF-2130-4B4E-9AC4-2AF9F020D685}" destId="{5B2F28F5-366D-4340-86B0-7CA5FFAC8F6C}" srcOrd="1" destOrd="0" presId="urn:microsoft.com/office/officeart/2008/layout/LinedList"/>
    <dgm:cxn modelId="{FCAD1F40-2041-464B-9AB3-12462FC9436A}" type="presParOf" srcId="{982F0698-0893-414C-96A0-1D70DB8103C5}" destId="{492B1B97-BFA5-4B07-BC79-76C0D6E2EC24}" srcOrd="4" destOrd="0" presId="urn:microsoft.com/office/officeart/2008/layout/LinedList"/>
    <dgm:cxn modelId="{1AE09D19-FF79-4E14-BB62-0264A4AB0763}" type="presParOf" srcId="{982F0698-0893-414C-96A0-1D70DB8103C5}" destId="{8DFAF88D-F186-45D1-8DBA-D0840EFC98D9}" srcOrd="5" destOrd="0" presId="urn:microsoft.com/office/officeart/2008/layout/LinedList"/>
    <dgm:cxn modelId="{1416A41D-CAD8-4DBB-B642-9A20550664AE}" type="presParOf" srcId="{8DFAF88D-F186-45D1-8DBA-D0840EFC98D9}" destId="{44609149-B25F-4144-9FA5-52900943E2B5}" srcOrd="0" destOrd="0" presId="urn:microsoft.com/office/officeart/2008/layout/LinedList"/>
    <dgm:cxn modelId="{A6E21621-ECEF-43DA-B418-4F0EA804F4FC}" type="presParOf" srcId="{8DFAF88D-F186-45D1-8DBA-D0840EFC98D9}" destId="{D38233E9-71FF-43B9-9BF3-57A5C0CA9683}" srcOrd="1" destOrd="0" presId="urn:microsoft.com/office/officeart/2008/layout/LinedList"/>
    <dgm:cxn modelId="{FD5FBD88-0ACA-4648-9285-2183DC9B4097}" type="presParOf" srcId="{982F0698-0893-414C-96A0-1D70DB8103C5}" destId="{16E294B6-4A54-4AEE-B9D2-716E1526B5DD}" srcOrd="6" destOrd="0" presId="urn:microsoft.com/office/officeart/2008/layout/LinedList"/>
    <dgm:cxn modelId="{26D5396C-4563-447B-8820-D4268588CD50}" type="presParOf" srcId="{982F0698-0893-414C-96A0-1D70DB8103C5}" destId="{99D1967D-4496-45E7-96E1-0B20B8F63AF9}" srcOrd="7" destOrd="0" presId="urn:microsoft.com/office/officeart/2008/layout/LinedList"/>
    <dgm:cxn modelId="{98D23CA5-8D7A-4836-9D35-7E215D03D5A8}" type="presParOf" srcId="{99D1967D-4496-45E7-96E1-0B20B8F63AF9}" destId="{0C69DF20-823C-48CF-A148-6CE265492EF2}" srcOrd="0" destOrd="0" presId="urn:microsoft.com/office/officeart/2008/layout/LinedList"/>
    <dgm:cxn modelId="{791F5700-5D99-470B-B719-9340EAB42DE8}" type="presParOf" srcId="{99D1967D-4496-45E7-96E1-0B20B8F63AF9}" destId="{069504FC-DDF5-4737-967D-628EDB606F15}" srcOrd="1" destOrd="0" presId="urn:microsoft.com/office/officeart/2008/layout/LinedList"/>
    <dgm:cxn modelId="{C30211EA-D597-4ACB-8423-7A4D3A9B8292}" type="presParOf" srcId="{982F0698-0893-414C-96A0-1D70DB8103C5}" destId="{D9A592B4-3ABE-45B4-83E9-43F5D5404270}" srcOrd="8" destOrd="0" presId="urn:microsoft.com/office/officeart/2008/layout/LinedList"/>
    <dgm:cxn modelId="{47347BE5-33DE-4470-A020-D91868A82BFE}" type="presParOf" srcId="{982F0698-0893-414C-96A0-1D70DB8103C5}" destId="{21D76982-EA53-41FF-86C7-A9467CADD0C3}" srcOrd="9" destOrd="0" presId="urn:microsoft.com/office/officeart/2008/layout/LinedList"/>
    <dgm:cxn modelId="{6795A872-7496-4AFD-8A56-558A99E9951B}" type="presParOf" srcId="{21D76982-EA53-41FF-86C7-A9467CADD0C3}" destId="{87053142-48AB-4AC2-A040-91E03035197A}" srcOrd="0" destOrd="0" presId="urn:microsoft.com/office/officeart/2008/layout/LinedList"/>
    <dgm:cxn modelId="{92E1C907-6BFB-482B-AFFC-CB16567BA75E}" type="presParOf" srcId="{21D76982-EA53-41FF-86C7-A9467CADD0C3}" destId="{A4F89794-F39B-4375-B4C9-E2D0EB7435A4}" srcOrd="1" destOrd="0" presId="urn:microsoft.com/office/officeart/2008/layout/LinedList"/>
    <dgm:cxn modelId="{4AA8DBAF-80F7-47B4-913D-BF4CA13C5A9C}" type="presParOf" srcId="{982F0698-0893-414C-96A0-1D70DB8103C5}" destId="{62D99AD9-63FD-4DE0-BB06-A25D64C40765}" srcOrd="10" destOrd="0" presId="urn:microsoft.com/office/officeart/2008/layout/LinedList"/>
    <dgm:cxn modelId="{86CBED2A-3598-4244-9EC3-282B854C083E}" type="presParOf" srcId="{982F0698-0893-414C-96A0-1D70DB8103C5}" destId="{74101896-4B42-4A56-8C1B-46B02606EDB4}" srcOrd="11" destOrd="0" presId="urn:microsoft.com/office/officeart/2008/layout/LinedList"/>
    <dgm:cxn modelId="{CF9141F1-84B0-4F0B-8FFE-4B82E7FFB2A8}" type="presParOf" srcId="{74101896-4B42-4A56-8C1B-46B02606EDB4}" destId="{B8BB7ABE-965D-45AB-AEC6-7A5ADE184B9F}" srcOrd="0" destOrd="0" presId="urn:microsoft.com/office/officeart/2008/layout/LinedList"/>
    <dgm:cxn modelId="{8344340D-6689-4C18-8E98-76A0686210C3}" type="presParOf" srcId="{74101896-4B42-4A56-8C1B-46B02606EDB4}" destId="{06490175-6992-489A-8930-9C3A21C63AD7}" srcOrd="1" destOrd="0" presId="urn:microsoft.com/office/officeart/2008/layout/LinedList"/>
    <dgm:cxn modelId="{0F06044E-52C5-4AFB-A0A2-E8FCE902F33B}" type="presParOf" srcId="{982F0698-0893-414C-96A0-1D70DB8103C5}" destId="{E635963A-DD4B-4635-AADD-ECD9BD49EB3B}" srcOrd="12" destOrd="0" presId="urn:microsoft.com/office/officeart/2008/layout/LinedList"/>
    <dgm:cxn modelId="{F47BCD85-4C8A-4370-9835-53255F06E9B4}" type="presParOf" srcId="{982F0698-0893-414C-96A0-1D70DB8103C5}" destId="{FA29477D-9A30-46E1-A5F3-58ACB90AB35F}" srcOrd="13" destOrd="0" presId="urn:microsoft.com/office/officeart/2008/layout/LinedList"/>
    <dgm:cxn modelId="{C89AF894-3755-4BEF-9DAE-BCDF3AAEB500}" type="presParOf" srcId="{FA29477D-9A30-46E1-A5F3-58ACB90AB35F}" destId="{DBD2DE9C-3405-4130-9D2F-8CE0031B78B5}" srcOrd="0" destOrd="0" presId="urn:microsoft.com/office/officeart/2008/layout/LinedList"/>
    <dgm:cxn modelId="{A8D4801D-56A9-4D9B-B404-E1B912A63DE3}" type="presParOf" srcId="{FA29477D-9A30-46E1-A5F3-58ACB90AB35F}" destId="{E2D9695F-C7DF-41E3-BE7E-09CFE3811195}" srcOrd="1" destOrd="0" presId="urn:microsoft.com/office/officeart/2008/layout/LinedList"/>
    <dgm:cxn modelId="{D8894EE3-0900-49BC-BDEF-C9E9C74C2196}" type="presParOf" srcId="{982F0698-0893-414C-96A0-1D70DB8103C5}" destId="{BB28D4D3-8544-4C47-9E5D-0C79C01F7A28}" srcOrd="14" destOrd="0" presId="urn:microsoft.com/office/officeart/2008/layout/LinedList"/>
    <dgm:cxn modelId="{00412D40-BBE3-4A4A-972A-D5052F8238B9}" type="presParOf" srcId="{982F0698-0893-414C-96A0-1D70DB8103C5}" destId="{32EBD7C7-0FC8-4194-A5CF-CCD575AC9EB4}" srcOrd="15" destOrd="0" presId="urn:microsoft.com/office/officeart/2008/layout/LinedList"/>
    <dgm:cxn modelId="{6CC1E40E-EECE-4DC6-96B8-F0F3AC38F4B8}" type="presParOf" srcId="{32EBD7C7-0FC8-4194-A5CF-CCD575AC9EB4}" destId="{278011E5-1EA0-49F8-9519-7F74B1B975B1}" srcOrd="0" destOrd="0" presId="urn:microsoft.com/office/officeart/2008/layout/LinedList"/>
    <dgm:cxn modelId="{4D335687-6C04-4C27-AFCD-11FE412981F7}" type="presParOf" srcId="{32EBD7C7-0FC8-4194-A5CF-CCD575AC9EB4}" destId="{C751F156-2E60-4D1F-9E24-B1114188A8C3}" srcOrd="1" destOrd="0" presId="urn:microsoft.com/office/officeart/2008/layout/LinedList"/>
    <dgm:cxn modelId="{E4968A49-F281-4807-A05A-67B4C1F2EFA4}" type="presParOf" srcId="{982F0698-0893-414C-96A0-1D70DB8103C5}" destId="{D67C622F-4D3D-4648-A9BC-24DD75EF0A61}" srcOrd="16" destOrd="0" presId="urn:microsoft.com/office/officeart/2008/layout/LinedList"/>
    <dgm:cxn modelId="{F0CC2839-BF84-43FE-814B-BDC9E073D519}" type="presParOf" srcId="{982F0698-0893-414C-96A0-1D70DB8103C5}" destId="{93BB4497-9E64-4CAD-B311-8470D12F98D2}" srcOrd="17" destOrd="0" presId="urn:microsoft.com/office/officeart/2008/layout/LinedList"/>
    <dgm:cxn modelId="{E06ABD73-0277-4810-B8F6-FB508297065B}" type="presParOf" srcId="{93BB4497-9E64-4CAD-B311-8470D12F98D2}" destId="{BD47EDCA-9347-4323-9D63-7E72C43DB63F}" srcOrd="0" destOrd="0" presId="urn:microsoft.com/office/officeart/2008/layout/LinedList"/>
    <dgm:cxn modelId="{25112AAF-623E-4FEB-B7FA-A0B40F36EB27}" type="presParOf" srcId="{93BB4497-9E64-4CAD-B311-8470D12F98D2}" destId="{C1AE9F46-2A7A-4A71-984C-2F128558A5D6}"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5653CA5-A364-481D-B390-125C799E4C40}" type="doc">
      <dgm:prSet loTypeId="urn:microsoft.com/office/officeart/2005/8/layout/vList2" loCatId="list" qsTypeId="urn:microsoft.com/office/officeart/2005/8/quickstyle/simple5" qsCatId="simple" csTypeId="urn:microsoft.com/office/officeart/2005/8/colors/colorful5" csCatId="colorful" phldr="1"/>
      <dgm:spPr/>
      <dgm:t>
        <a:bodyPr/>
        <a:lstStyle/>
        <a:p>
          <a:endParaRPr lang="en-US"/>
        </a:p>
      </dgm:t>
    </dgm:pt>
    <dgm:pt modelId="{07062DC6-D6B3-4518-ACE6-916C20D03122}">
      <dgm:prSet/>
      <dgm:spPr/>
      <dgm:t>
        <a:bodyPr/>
        <a:lstStyle/>
        <a:p>
          <a:r>
            <a:rPr lang="en-US"/>
            <a:t>Is the animal possibly rabid?</a:t>
          </a:r>
        </a:p>
      </dgm:t>
    </dgm:pt>
    <dgm:pt modelId="{8E1595EE-9F5D-4F0B-A941-DEB05920F750}" type="parTrans" cxnId="{94C7F637-9A49-4DBA-9EDB-6675DFD9B10B}">
      <dgm:prSet/>
      <dgm:spPr/>
      <dgm:t>
        <a:bodyPr/>
        <a:lstStyle/>
        <a:p>
          <a:endParaRPr lang="en-US"/>
        </a:p>
      </dgm:t>
    </dgm:pt>
    <dgm:pt modelId="{0148E445-9AE7-49F9-88B7-96472A5BF10C}" type="sibTrans" cxnId="{94C7F637-9A49-4DBA-9EDB-6675DFD9B10B}">
      <dgm:prSet/>
      <dgm:spPr/>
      <dgm:t>
        <a:bodyPr/>
        <a:lstStyle/>
        <a:p>
          <a:endParaRPr lang="en-US"/>
        </a:p>
      </dgm:t>
    </dgm:pt>
    <dgm:pt modelId="{4A82FF19-59D8-4657-B14B-09FE1BB2087B}">
      <dgm:prSet/>
      <dgm:spPr/>
      <dgm:t>
        <a:bodyPr/>
        <a:lstStyle/>
        <a:p>
          <a:r>
            <a:rPr lang="en-US" dirty="0"/>
            <a:t>Feral or wild animal</a:t>
          </a:r>
        </a:p>
      </dgm:t>
    </dgm:pt>
    <dgm:pt modelId="{2B1837E6-8F37-4006-B6C3-40E964D9D676}" type="parTrans" cxnId="{4F52A565-E634-47E2-8F04-3509FB35D663}">
      <dgm:prSet/>
      <dgm:spPr/>
      <dgm:t>
        <a:bodyPr/>
        <a:lstStyle/>
        <a:p>
          <a:endParaRPr lang="en-US"/>
        </a:p>
      </dgm:t>
    </dgm:pt>
    <dgm:pt modelId="{CED039C9-1621-4A88-AA8B-3FF0DB346C05}" type="sibTrans" cxnId="{4F52A565-E634-47E2-8F04-3509FB35D663}">
      <dgm:prSet/>
      <dgm:spPr/>
      <dgm:t>
        <a:bodyPr/>
        <a:lstStyle/>
        <a:p>
          <a:endParaRPr lang="en-US"/>
        </a:p>
      </dgm:t>
    </dgm:pt>
    <dgm:pt modelId="{173932F0-491F-400A-9B23-E7CEEB8DBEDC}">
      <dgm:prSet/>
      <dgm:spPr/>
      <dgm:t>
        <a:bodyPr/>
        <a:lstStyle/>
        <a:p>
          <a:r>
            <a:rPr lang="en-US"/>
            <a:t>Canine</a:t>
          </a:r>
        </a:p>
      </dgm:t>
    </dgm:pt>
    <dgm:pt modelId="{A4726C7C-1E72-48EE-9C34-C1491743C4BE}" type="parTrans" cxnId="{32E74C0E-9778-4FDB-A4A7-3BBB13EEEDB9}">
      <dgm:prSet/>
      <dgm:spPr/>
      <dgm:t>
        <a:bodyPr/>
        <a:lstStyle/>
        <a:p>
          <a:endParaRPr lang="en-US"/>
        </a:p>
      </dgm:t>
    </dgm:pt>
    <dgm:pt modelId="{CB02D835-3AEB-4E41-8424-F34DBA54FD3A}" type="sibTrans" cxnId="{32E74C0E-9778-4FDB-A4A7-3BBB13EEEDB9}">
      <dgm:prSet/>
      <dgm:spPr/>
      <dgm:t>
        <a:bodyPr/>
        <a:lstStyle/>
        <a:p>
          <a:endParaRPr lang="en-US"/>
        </a:p>
      </dgm:t>
    </dgm:pt>
    <dgm:pt modelId="{E37361A5-F86A-4FD4-B836-0A36179C503B}">
      <dgm:prSet/>
      <dgm:spPr/>
      <dgm:t>
        <a:bodyPr/>
        <a:lstStyle/>
        <a:p>
          <a:r>
            <a:rPr lang="en-US"/>
            <a:t>Skunk</a:t>
          </a:r>
        </a:p>
      </dgm:t>
    </dgm:pt>
    <dgm:pt modelId="{890AB976-0F96-4BDA-90A8-B852B53EBA75}" type="parTrans" cxnId="{53FF0F7D-49B9-4ADB-B536-C52DC530E73D}">
      <dgm:prSet/>
      <dgm:spPr/>
      <dgm:t>
        <a:bodyPr/>
        <a:lstStyle/>
        <a:p>
          <a:endParaRPr lang="en-US"/>
        </a:p>
      </dgm:t>
    </dgm:pt>
    <dgm:pt modelId="{4166135D-6011-4564-8C33-5FBA886C2BCF}" type="sibTrans" cxnId="{53FF0F7D-49B9-4ADB-B536-C52DC530E73D}">
      <dgm:prSet/>
      <dgm:spPr/>
      <dgm:t>
        <a:bodyPr/>
        <a:lstStyle/>
        <a:p>
          <a:endParaRPr lang="en-US"/>
        </a:p>
      </dgm:t>
    </dgm:pt>
    <dgm:pt modelId="{8BD5F1A9-A4FC-49A1-9113-6103EEBCFF7B}">
      <dgm:prSet/>
      <dgm:spPr/>
      <dgm:t>
        <a:bodyPr/>
        <a:lstStyle/>
        <a:p>
          <a:r>
            <a:rPr lang="en-US" dirty="0"/>
            <a:t>Raccoon</a:t>
          </a:r>
        </a:p>
      </dgm:t>
    </dgm:pt>
    <dgm:pt modelId="{31E52223-F498-4E23-8F40-AC784649AD83}" type="parTrans" cxnId="{F6888B6D-D4B8-4120-8344-1229434A08A4}">
      <dgm:prSet/>
      <dgm:spPr/>
      <dgm:t>
        <a:bodyPr/>
        <a:lstStyle/>
        <a:p>
          <a:endParaRPr lang="en-US"/>
        </a:p>
      </dgm:t>
    </dgm:pt>
    <dgm:pt modelId="{08036532-A049-45A7-A9A0-025187879DF1}" type="sibTrans" cxnId="{F6888B6D-D4B8-4120-8344-1229434A08A4}">
      <dgm:prSet/>
      <dgm:spPr/>
      <dgm:t>
        <a:bodyPr/>
        <a:lstStyle/>
        <a:p>
          <a:endParaRPr lang="en-US"/>
        </a:p>
      </dgm:t>
    </dgm:pt>
    <dgm:pt modelId="{2BC65707-0015-4E07-B2C9-45D90A0898CB}">
      <dgm:prSet/>
      <dgm:spPr/>
      <dgm:t>
        <a:bodyPr/>
        <a:lstStyle/>
        <a:p>
          <a:r>
            <a:rPr lang="en-US"/>
            <a:t>Medical treatment and possibly rabies vaccine/IG</a:t>
          </a:r>
        </a:p>
      </dgm:t>
    </dgm:pt>
    <dgm:pt modelId="{04144151-E8EE-43E5-B811-6658DBBA48AE}" type="parTrans" cxnId="{A8A0587B-A453-48B7-A0DF-BC87AEE4D959}">
      <dgm:prSet/>
      <dgm:spPr/>
      <dgm:t>
        <a:bodyPr/>
        <a:lstStyle/>
        <a:p>
          <a:endParaRPr lang="en-US"/>
        </a:p>
      </dgm:t>
    </dgm:pt>
    <dgm:pt modelId="{525D66AD-E625-4764-8720-5C43506AC9D9}" type="sibTrans" cxnId="{A8A0587B-A453-48B7-A0DF-BC87AEE4D959}">
      <dgm:prSet/>
      <dgm:spPr/>
      <dgm:t>
        <a:bodyPr/>
        <a:lstStyle/>
        <a:p>
          <a:endParaRPr lang="en-US"/>
        </a:p>
      </dgm:t>
    </dgm:pt>
    <dgm:pt modelId="{428CD799-F359-49DF-A598-CBAF18D4632C}">
      <dgm:prSet/>
      <dgm:spPr/>
      <dgm:t>
        <a:bodyPr/>
        <a:lstStyle/>
        <a:p>
          <a:r>
            <a:rPr lang="en-US"/>
            <a:t>Otherwise </a:t>
          </a:r>
        </a:p>
      </dgm:t>
    </dgm:pt>
    <dgm:pt modelId="{94A4622D-2662-4812-9CD5-2914F53CD743}" type="parTrans" cxnId="{15E63665-A622-480C-8BBB-267DA4D47C73}">
      <dgm:prSet/>
      <dgm:spPr/>
      <dgm:t>
        <a:bodyPr/>
        <a:lstStyle/>
        <a:p>
          <a:endParaRPr lang="en-US"/>
        </a:p>
      </dgm:t>
    </dgm:pt>
    <dgm:pt modelId="{27318887-DE96-4F1C-9B93-F1D6E316B83A}" type="sibTrans" cxnId="{15E63665-A622-480C-8BBB-267DA4D47C73}">
      <dgm:prSet/>
      <dgm:spPr/>
      <dgm:t>
        <a:bodyPr/>
        <a:lstStyle/>
        <a:p>
          <a:endParaRPr lang="en-US"/>
        </a:p>
      </dgm:t>
    </dgm:pt>
    <dgm:pt modelId="{4FA3F3C8-EEC8-46EB-9EFC-952E035BDBCD}">
      <dgm:prSet/>
      <dgm:spPr/>
      <dgm:t>
        <a:bodyPr/>
        <a:lstStyle/>
        <a:p>
          <a:r>
            <a:rPr lang="en-US"/>
            <a:t>Bleeding control</a:t>
          </a:r>
        </a:p>
      </dgm:t>
    </dgm:pt>
    <dgm:pt modelId="{B016AB5C-F85A-43BC-8E6D-4545082F9111}" type="parTrans" cxnId="{B7B42554-6239-4049-ADB1-F9A7A9FAD950}">
      <dgm:prSet/>
      <dgm:spPr/>
      <dgm:t>
        <a:bodyPr/>
        <a:lstStyle/>
        <a:p>
          <a:endParaRPr lang="en-US"/>
        </a:p>
      </dgm:t>
    </dgm:pt>
    <dgm:pt modelId="{0BDC33DE-9946-48FA-8439-B1B0CD1CA28C}" type="sibTrans" cxnId="{B7B42554-6239-4049-ADB1-F9A7A9FAD950}">
      <dgm:prSet/>
      <dgm:spPr/>
      <dgm:t>
        <a:bodyPr/>
        <a:lstStyle/>
        <a:p>
          <a:endParaRPr lang="en-US"/>
        </a:p>
      </dgm:t>
    </dgm:pt>
    <dgm:pt modelId="{EDBC043D-987E-4D0F-80A6-5BA00DC36413}">
      <dgm:prSet/>
      <dgm:spPr/>
      <dgm:t>
        <a:bodyPr/>
        <a:lstStyle/>
        <a:p>
          <a:r>
            <a:rPr lang="en-US"/>
            <a:t>Wash wound with soap and water</a:t>
          </a:r>
        </a:p>
      </dgm:t>
    </dgm:pt>
    <dgm:pt modelId="{F026B88A-D891-4AB2-9499-EDA54B08D5AD}" type="parTrans" cxnId="{6ACF6845-1504-4C68-8942-CDAA670C97CE}">
      <dgm:prSet/>
      <dgm:spPr/>
      <dgm:t>
        <a:bodyPr/>
        <a:lstStyle/>
        <a:p>
          <a:endParaRPr lang="en-US"/>
        </a:p>
      </dgm:t>
    </dgm:pt>
    <dgm:pt modelId="{98DBECD3-AEF1-4F24-8665-006F20E698AF}" type="sibTrans" cxnId="{6ACF6845-1504-4C68-8942-CDAA670C97CE}">
      <dgm:prSet/>
      <dgm:spPr/>
      <dgm:t>
        <a:bodyPr/>
        <a:lstStyle/>
        <a:p>
          <a:endParaRPr lang="en-US"/>
        </a:p>
      </dgm:t>
    </dgm:pt>
    <dgm:pt modelId="{03FF6195-43AA-4CEB-946B-1A3AEDDE9698}">
      <dgm:prSet/>
      <dgm:spPr/>
      <dgm:t>
        <a:bodyPr/>
        <a:lstStyle/>
        <a:p>
          <a:r>
            <a:rPr lang="en-US" dirty="0"/>
            <a:t>Seek medical attention </a:t>
          </a:r>
          <a:r>
            <a:rPr lang="en-US" b="1" dirty="0"/>
            <a:t>(Includes Human Bites)</a:t>
          </a:r>
        </a:p>
      </dgm:t>
    </dgm:pt>
    <dgm:pt modelId="{A1A1B3CA-ECC9-4DB3-98EC-61695082026C}" type="parTrans" cxnId="{C2522955-2255-4B46-B7BD-50B3E336785E}">
      <dgm:prSet/>
      <dgm:spPr/>
      <dgm:t>
        <a:bodyPr/>
        <a:lstStyle/>
        <a:p>
          <a:endParaRPr lang="en-US"/>
        </a:p>
      </dgm:t>
    </dgm:pt>
    <dgm:pt modelId="{141C634F-BD6E-4E67-AEAF-FF5B7B811616}" type="sibTrans" cxnId="{C2522955-2255-4B46-B7BD-50B3E336785E}">
      <dgm:prSet/>
      <dgm:spPr/>
      <dgm:t>
        <a:bodyPr/>
        <a:lstStyle/>
        <a:p>
          <a:endParaRPr lang="en-US"/>
        </a:p>
      </dgm:t>
    </dgm:pt>
    <dgm:pt modelId="{C7CEEE79-F6D2-45DE-A62A-D52AF71F9401}">
      <dgm:prSet/>
      <dgm:spPr/>
      <dgm:t>
        <a:bodyPr/>
        <a:lstStyle/>
        <a:p>
          <a:r>
            <a:rPr lang="en-US" dirty="0"/>
            <a:t>Bat</a:t>
          </a:r>
        </a:p>
      </dgm:t>
    </dgm:pt>
    <dgm:pt modelId="{2F69AEF3-1F0B-47E1-8B76-E3DDF14F3288}" type="parTrans" cxnId="{870E6615-14D9-4D33-84FA-3170C55C8779}">
      <dgm:prSet/>
      <dgm:spPr/>
      <dgm:t>
        <a:bodyPr/>
        <a:lstStyle/>
        <a:p>
          <a:endParaRPr lang="en-US"/>
        </a:p>
      </dgm:t>
    </dgm:pt>
    <dgm:pt modelId="{9D948494-0662-4B92-AE76-5816A0733C89}" type="sibTrans" cxnId="{870E6615-14D9-4D33-84FA-3170C55C8779}">
      <dgm:prSet/>
      <dgm:spPr/>
      <dgm:t>
        <a:bodyPr/>
        <a:lstStyle/>
        <a:p>
          <a:endParaRPr lang="en-US"/>
        </a:p>
      </dgm:t>
    </dgm:pt>
    <dgm:pt modelId="{DB4CE3B6-B6B6-4E2C-A07C-3A163F7FEC75}" type="pres">
      <dgm:prSet presAssocID="{05653CA5-A364-481D-B390-125C799E4C40}" presName="linear" presStyleCnt="0">
        <dgm:presLayoutVars>
          <dgm:animLvl val="lvl"/>
          <dgm:resizeHandles val="exact"/>
        </dgm:presLayoutVars>
      </dgm:prSet>
      <dgm:spPr/>
    </dgm:pt>
    <dgm:pt modelId="{3058EF73-0633-4E42-83A6-E93CA7A1AACC}" type="pres">
      <dgm:prSet presAssocID="{07062DC6-D6B3-4518-ACE6-916C20D03122}" presName="parentText" presStyleLbl="node1" presStyleIdx="0" presStyleCnt="3">
        <dgm:presLayoutVars>
          <dgm:chMax val="0"/>
          <dgm:bulletEnabled val="1"/>
        </dgm:presLayoutVars>
      </dgm:prSet>
      <dgm:spPr/>
    </dgm:pt>
    <dgm:pt modelId="{65F3A40B-D725-4C2F-97AF-ED14C333A276}" type="pres">
      <dgm:prSet presAssocID="{07062DC6-D6B3-4518-ACE6-916C20D03122}" presName="childText" presStyleLbl="revTx" presStyleIdx="0" presStyleCnt="2">
        <dgm:presLayoutVars>
          <dgm:bulletEnabled val="1"/>
        </dgm:presLayoutVars>
      </dgm:prSet>
      <dgm:spPr/>
    </dgm:pt>
    <dgm:pt modelId="{ECB0F677-F727-419A-B011-CC6323790110}" type="pres">
      <dgm:prSet presAssocID="{2BC65707-0015-4E07-B2C9-45D90A0898CB}" presName="parentText" presStyleLbl="node1" presStyleIdx="1" presStyleCnt="3">
        <dgm:presLayoutVars>
          <dgm:chMax val="0"/>
          <dgm:bulletEnabled val="1"/>
        </dgm:presLayoutVars>
      </dgm:prSet>
      <dgm:spPr/>
    </dgm:pt>
    <dgm:pt modelId="{859F4386-63F0-41BF-915E-C6B0EAD0BA60}" type="pres">
      <dgm:prSet presAssocID="{525D66AD-E625-4764-8720-5C43506AC9D9}" presName="spacer" presStyleCnt="0"/>
      <dgm:spPr/>
    </dgm:pt>
    <dgm:pt modelId="{582B2FB9-CB27-44F0-A738-71CE123EBF7E}" type="pres">
      <dgm:prSet presAssocID="{428CD799-F359-49DF-A598-CBAF18D4632C}" presName="parentText" presStyleLbl="node1" presStyleIdx="2" presStyleCnt="3">
        <dgm:presLayoutVars>
          <dgm:chMax val="0"/>
          <dgm:bulletEnabled val="1"/>
        </dgm:presLayoutVars>
      </dgm:prSet>
      <dgm:spPr/>
    </dgm:pt>
    <dgm:pt modelId="{2B741CCC-8528-4E9B-9601-93DBDD7B716B}" type="pres">
      <dgm:prSet presAssocID="{428CD799-F359-49DF-A598-CBAF18D4632C}" presName="childText" presStyleLbl="revTx" presStyleIdx="1" presStyleCnt="2">
        <dgm:presLayoutVars>
          <dgm:bulletEnabled val="1"/>
        </dgm:presLayoutVars>
      </dgm:prSet>
      <dgm:spPr/>
    </dgm:pt>
  </dgm:ptLst>
  <dgm:cxnLst>
    <dgm:cxn modelId="{FFEC4207-7049-44B9-B008-D758BF653852}" type="presOf" srcId="{4A82FF19-59D8-4657-B14B-09FE1BB2087B}" destId="{65F3A40B-D725-4C2F-97AF-ED14C333A276}" srcOrd="0" destOrd="0" presId="urn:microsoft.com/office/officeart/2005/8/layout/vList2"/>
    <dgm:cxn modelId="{D4E3380E-F6DF-4289-BB2F-F96F2FCE7CFC}" type="presOf" srcId="{EDBC043D-987E-4D0F-80A6-5BA00DC36413}" destId="{2B741CCC-8528-4E9B-9601-93DBDD7B716B}" srcOrd="0" destOrd="1" presId="urn:microsoft.com/office/officeart/2005/8/layout/vList2"/>
    <dgm:cxn modelId="{32E74C0E-9778-4FDB-A4A7-3BBB13EEEDB9}" srcId="{07062DC6-D6B3-4518-ACE6-916C20D03122}" destId="{173932F0-491F-400A-9B23-E7CEEB8DBEDC}" srcOrd="1" destOrd="0" parTransId="{A4726C7C-1E72-48EE-9C34-C1491743C4BE}" sibTransId="{CB02D835-3AEB-4E41-8424-F34DBA54FD3A}"/>
    <dgm:cxn modelId="{78B1FC12-F2C2-4543-BD4A-F677DD2249B2}" type="presOf" srcId="{03FF6195-43AA-4CEB-946B-1A3AEDDE9698}" destId="{2B741CCC-8528-4E9B-9601-93DBDD7B716B}" srcOrd="0" destOrd="2" presId="urn:microsoft.com/office/officeart/2005/8/layout/vList2"/>
    <dgm:cxn modelId="{870E6615-14D9-4D33-84FA-3170C55C8779}" srcId="{07062DC6-D6B3-4518-ACE6-916C20D03122}" destId="{C7CEEE79-F6D2-45DE-A62A-D52AF71F9401}" srcOrd="4" destOrd="0" parTransId="{2F69AEF3-1F0B-47E1-8B76-E3DDF14F3288}" sibTransId="{9D948494-0662-4B92-AE76-5816A0733C89}"/>
    <dgm:cxn modelId="{94C7F637-9A49-4DBA-9EDB-6675DFD9B10B}" srcId="{05653CA5-A364-481D-B390-125C799E4C40}" destId="{07062DC6-D6B3-4518-ACE6-916C20D03122}" srcOrd="0" destOrd="0" parTransId="{8E1595EE-9F5D-4F0B-A941-DEB05920F750}" sibTransId="{0148E445-9AE7-49F9-88B7-96472A5BF10C}"/>
    <dgm:cxn modelId="{A3BF003B-8E29-424B-9342-C2DE37E0ACAC}" type="presOf" srcId="{07062DC6-D6B3-4518-ACE6-916C20D03122}" destId="{3058EF73-0633-4E42-83A6-E93CA7A1AACC}" srcOrd="0" destOrd="0" presId="urn:microsoft.com/office/officeart/2005/8/layout/vList2"/>
    <dgm:cxn modelId="{15E63665-A622-480C-8BBB-267DA4D47C73}" srcId="{05653CA5-A364-481D-B390-125C799E4C40}" destId="{428CD799-F359-49DF-A598-CBAF18D4632C}" srcOrd="2" destOrd="0" parTransId="{94A4622D-2662-4812-9CD5-2914F53CD743}" sibTransId="{27318887-DE96-4F1C-9B93-F1D6E316B83A}"/>
    <dgm:cxn modelId="{6ACF6845-1504-4C68-8942-CDAA670C97CE}" srcId="{428CD799-F359-49DF-A598-CBAF18D4632C}" destId="{EDBC043D-987E-4D0F-80A6-5BA00DC36413}" srcOrd="1" destOrd="0" parTransId="{F026B88A-D891-4AB2-9499-EDA54B08D5AD}" sibTransId="{98DBECD3-AEF1-4F24-8665-006F20E698AF}"/>
    <dgm:cxn modelId="{4F52A565-E634-47E2-8F04-3509FB35D663}" srcId="{07062DC6-D6B3-4518-ACE6-916C20D03122}" destId="{4A82FF19-59D8-4657-B14B-09FE1BB2087B}" srcOrd="0" destOrd="0" parTransId="{2B1837E6-8F37-4006-B6C3-40E964D9D676}" sibTransId="{CED039C9-1621-4A88-AA8B-3FF0DB346C05}"/>
    <dgm:cxn modelId="{9ECA7E6A-8A84-4C69-8508-4EAF7D49FEB5}" type="presOf" srcId="{8BD5F1A9-A4FC-49A1-9113-6103EEBCFF7B}" destId="{65F3A40B-D725-4C2F-97AF-ED14C333A276}" srcOrd="0" destOrd="3" presId="urn:microsoft.com/office/officeart/2005/8/layout/vList2"/>
    <dgm:cxn modelId="{83F78F6B-2341-44E4-9C43-9F300ADFB2B9}" type="presOf" srcId="{2BC65707-0015-4E07-B2C9-45D90A0898CB}" destId="{ECB0F677-F727-419A-B011-CC6323790110}" srcOrd="0" destOrd="0" presId="urn:microsoft.com/office/officeart/2005/8/layout/vList2"/>
    <dgm:cxn modelId="{F6FDBB4C-86C2-464D-98B9-8BA13D173651}" type="presOf" srcId="{4FA3F3C8-EEC8-46EB-9EFC-952E035BDBCD}" destId="{2B741CCC-8528-4E9B-9601-93DBDD7B716B}" srcOrd="0" destOrd="0" presId="urn:microsoft.com/office/officeart/2005/8/layout/vList2"/>
    <dgm:cxn modelId="{F6888B6D-D4B8-4120-8344-1229434A08A4}" srcId="{07062DC6-D6B3-4518-ACE6-916C20D03122}" destId="{8BD5F1A9-A4FC-49A1-9113-6103EEBCFF7B}" srcOrd="3" destOrd="0" parTransId="{31E52223-F498-4E23-8F40-AC784649AD83}" sibTransId="{08036532-A049-45A7-A9A0-025187879DF1}"/>
    <dgm:cxn modelId="{B7B42554-6239-4049-ADB1-F9A7A9FAD950}" srcId="{428CD799-F359-49DF-A598-CBAF18D4632C}" destId="{4FA3F3C8-EEC8-46EB-9EFC-952E035BDBCD}" srcOrd="0" destOrd="0" parTransId="{B016AB5C-F85A-43BC-8E6D-4545082F9111}" sibTransId="{0BDC33DE-9946-48FA-8439-B1B0CD1CA28C}"/>
    <dgm:cxn modelId="{C2522955-2255-4B46-B7BD-50B3E336785E}" srcId="{428CD799-F359-49DF-A598-CBAF18D4632C}" destId="{03FF6195-43AA-4CEB-946B-1A3AEDDE9698}" srcOrd="2" destOrd="0" parTransId="{A1A1B3CA-ECC9-4DB3-98EC-61695082026C}" sibTransId="{141C634F-BD6E-4E67-AEAF-FF5B7B811616}"/>
    <dgm:cxn modelId="{A8A0587B-A453-48B7-A0DF-BC87AEE4D959}" srcId="{05653CA5-A364-481D-B390-125C799E4C40}" destId="{2BC65707-0015-4E07-B2C9-45D90A0898CB}" srcOrd="1" destOrd="0" parTransId="{04144151-E8EE-43E5-B811-6658DBBA48AE}" sibTransId="{525D66AD-E625-4764-8720-5C43506AC9D9}"/>
    <dgm:cxn modelId="{53FF0F7D-49B9-4ADB-B536-C52DC530E73D}" srcId="{07062DC6-D6B3-4518-ACE6-916C20D03122}" destId="{E37361A5-F86A-4FD4-B836-0A36179C503B}" srcOrd="2" destOrd="0" parTransId="{890AB976-0F96-4BDA-90A8-B852B53EBA75}" sibTransId="{4166135D-6011-4564-8C33-5FBA886C2BCF}"/>
    <dgm:cxn modelId="{A1E7C4B1-57A0-4B25-B445-95DDBC40D155}" type="presOf" srcId="{428CD799-F359-49DF-A598-CBAF18D4632C}" destId="{582B2FB9-CB27-44F0-A738-71CE123EBF7E}" srcOrd="0" destOrd="0" presId="urn:microsoft.com/office/officeart/2005/8/layout/vList2"/>
    <dgm:cxn modelId="{DA86C2C5-8AF4-4DB2-BAA3-6FDE655DE469}" type="presOf" srcId="{05653CA5-A364-481D-B390-125C799E4C40}" destId="{DB4CE3B6-B6B6-4E2C-A07C-3A163F7FEC75}" srcOrd="0" destOrd="0" presId="urn:microsoft.com/office/officeart/2005/8/layout/vList2"/>
    <dgm:cxn modelId="{C16866CB-0E64-423C-8A81-DEF3E9B26069}" type="presOf" srcId="{173932F0-491F-400A-9B23-E7CEEB8DBEDC}" destId="{65F3A40B-D725-4C2F-97AF-ED14C333A276}" srcOrd="0" destOrd="1" presId="urn:microsoft.com/office/officeart/2005/8/layout/vList2"/>
    <dgm:cxn modelId="{AAEFE6CB-57D8-41AA-A2D7-D3AF2943DA15}" type="presOf" srcId="{E37361A5-F86A-4FD4-B836-0A36179C503B}" destId="{65F3A40B-D725-4C2F-97AF-ED14C333A276}" srcOrd="0" destOrd="2" presId="urn:microsoft.com/office/officeart/2005/8/layout/vList2"/>
    <dgm:cxn modelId="{A7403DCF-6E7A-4594-8F28-F8AAC872A70B}" type="presOf" srcId="{C7CEEE79-F6D2-45DE-A62A-D52AF71F9401}" destId="{65F3A40B-D725-4C2F-97AF-ED14C333A276}" srcOrd="0" destOrd="4" presId="urn:microsoft.com/office/officeart/2005/8/layout/vList2"/>
    <dgm:cxn modelId="{745A5D07-2E57-482C-9096-C267C5BF2A4C}" type="presParOf" srcId="{DB4CE3B6-B6B6-4E2C-A07C-3A163F7FEC75}" destId="{3058EF73-0633-4E42-83A6-E93CA7A1AACC}" srcOrd="0" destOrd="0" presId="urn:microsoft.com/office/officeart/2005/8/layout/vList2"/>
    <dgm:cxn modelId="{683ABDEE-032B-4A30-BA31-D22FD87D02CB}" type="presParOf" srcId="{DB4CE3B6-B6B6-4E2C-A07C-3A163F7FEC75}" destId="{65F3A40B-D725-4C2F-97AF-ED14C333A276}" srcOrd="1" destOrd="0" presId="urn:microsoft.com/office/officeart/2005/8/layout/vList2"/>
    <dgm:cxn modelId="{1B592ED6-CBE6-492B-B980-76F1EEE85D47}" type="presParOf" srcId="{DB4CE3B6-B6B6-4E2C-A07C-3A163F7FEC75}" destId="{ECB0F677-F727-419A-B011-CC6323790110}" srcOrd="2" destOrd="0" presId="urn:microsoft.com/office/officeart/2005/8/layout/vList2"/>
    <dgm:cxn modelId="{1AC94A99-159F-4724-A505-D67E217F7A24}" type="presParOf" srcId="{DB4CE3B6-B6B6-4E2C-A07C-3A163F7FEC75}" destId="{859F4386-63F0-41BF-915E-C6B0EAD0BA60}" srcOrd="3" destOrd="0" presId="urn:microsoft.com/office/officeart/2005/8/layout/vList2"/>
    <dgm:cxn modelId="{40A28A69-ED67-4527-8B83-01FFEC1DCE49}" type="presParOf" srcId="{DB4CE3B6-B6B6-4E2C-A07C-3A163F7FEC75}" destId="{582B2FB9-CB27-44F0-A738-71CE123EBF7E}" srcOrd="4" destOrd="0" presId="urn:microsoft.com/office/officeart/2005/8/layout/vList2"/>
    <dgm:cxn modelId="{0A07AA94-7B25-47EE-B39A-DE5256D6F61F}" type="presParOf" srcId="{DB4CE3B6-B6B6-4E2C-A07C-3A163F7FEC75}" destId="{2B741CCC-8528-4E9B-9601-93DBDD7B716B}"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8FA148-5851-445D-A62A-B4D97194E2A0}">
      <dsp:nvSpPr>
        <dsp:cNvPr id="0" name=""/>
        <dsp:cNvSpPr/>
      </dsp:nvSpPr>
      <dsp:spPr>
        <a:xfrm>
          <a:off x="0" y="689"/>
          <a:ext cx="6797675"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9ECA843-2DEE-4A22-9523-79A49231CB00}">
      <dsp:nvSpPr>
        <dsp:cNvPr id="0" name=""/>
        <dsp:cNvSpPr/>
      </dsp:nvSpPr>
      <dsp:spPr>
        <a:xfrm>
          <a:off x="0" y="689"/>
          <a:ext cx="6797675" cy="6276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Bleeding Control</a:t>
          </a:r>
        </a:p>
      </dsp:txBody>
      <dsp:txXfrm>
        <a:off x="0" y="689"/>
        <a:ext cx="6797675" cy="627614"/>
      </dsp:txXfrm>
    </dsp:sp>
    <dsp:sp modelId="{74073468-6EE4-41B8-B0C7-3D0D96848ABF}">
      <dsp:nvSpPr>
        <dsp:cNvPr id="0" name=""/>
        <dsp:cNvSpPr/>
      </dsp:nvSpPr>
      <dsp:spPr>
        <a:xfrm>
          <a:off x="0" y="628304"/>
          <a:ext cx="6797675" cy="0"/>
        </a:xfrm>
        <a:prstGeom prst="line">
          <a:avLst/>
        </a:prstGeom>
        <a:solidFill>
          <a:schemeClr val="accent2">
            <a:hueOff val="4880"/>
            <a:satOff val="-3360"/>
            <a:lumOff val="-858"/>
            <a:alphaOff val="0"/>
          </a:schemeClr>
        </a:solidFill>
        <a:ln w="15875" cap="flat" cmpd="sng" algn="ctr">
          <a:solidFill>
            <a:schemeClr val="accent2">
              <a:hueOff val="4880"/>
              <a:satOff val="-3360"/>
              <a:lumOff val="-85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46BE688-1551-4860-B8EA-EB6DB345B72E}">
      <dsp:nvSpPr>
        <dsp:cNvPr id="0" name=""/>
        <dsp:cNvSpPr/>
      </dsp:nvSpPr>
      <dsp:spPr>
        <a:xfrm>
          <a:off x="0" y="628304"/>
          <a:ext cx="6797675" cy="6276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Burns</a:t>
          </a:r>
        </a:p>
      </dsp:txBody>
      <dsp:txXfrm>
        <a:off x="0" y="628304"/>
        <a:ext cx="6797675" cy="627614"/>
      </dsp:txXfrm>
    </dsp:sp>
    <dsp:sp modelId="{E626C1DC-C364-4078-8EF9-E014A837DDFC}">
      <dsp:nvSpPr>
        <dsp:cNvPr id="0" name=""/>
        <dsp:cNvSpPr/>
      </dsp:nvSpPr>
      <dsp:spPr>
        <a:xfrm>
          <a:off x="0" y="1255919"/>
          <a:ext cx="6797675" cy="0"/>
        </a:xfrm>
        <a:prstGeom prst="line">
          <a:avLst/>
        </a:prstGeom>
        <a:solidFill>
          <a:schemeClr val="accent2">
            <a:hueOff val="9759"/>
            <a:satOff val="-6719"/>
            <a:lumOff val="-1716"/>
            <a:alphaOff val="0"/>
          </a:schemeClr>
        </a:solidFill>
        <a:ln w="15875" cap="flat" cmpd="sng" algn="ctr">
          <a:solidFill>
            <a:schemeClr val="accent2">
              <a:hueOff val="9759"/>
              <a:satOff val="-6719"/>
              <a:lumOff val="-171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17E8002-F789-4EBD-B543-A5C4186BC0BC}">
      <dsp:nvSpPr>
        <dsp:cNvPr id="0" name=""/>
        <dsp:cNvSpPr/>
      </dsp:nvSpPr>
      <dsp:spPr>
        <a:xfrm>
          <a:off x="0" y="1255919"/>
          <a:ext cx="6797675" cy="6276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Chest Pain</a:t>
          </a:r>
        </a:p>
      </dsp:txBody>
      <dsp:txXfrm>
        <a:off x="0" y="1255919"/>
        <a:ext cx="6797675" cy="627614"/>
      </dsp:txXfrm>
    </dsp:sp>
    <dsp:sp modelId="{C08AAB4F-6F3B-4416-B1AD-6AEE719E93C7}">
      <dsp:nvSpPr>
        <dsp:cNvPr id="0" name=""/>
        <dsp:cNvSpPr/>
      </dsp:nvSpPr>
      <dsp:spPr>
        <a:xfrm>
          <a:off x="0" y="1883533"/>
          <a:ext cx="6797675" cy="0"/>
        </a:xfrm>
        <a:prstGeom prst="line">
          <a:avLst/>
        </a:prstGeom>
        <a:solidFill>
          <a:schemeClr val="accent2">
            <a:hueOff val="14639"/>
            <a:satOff val="-10079"/>
            <a:lumOff val="-2574"/>
            <a:alphaOff val="0"/>
          </a:schemeClr>
        </a:solidFill>
        <a:ln w="15875" cap="flat" cmpd="sng" algn="ctr">
          <a:solidFill>
            <a:schemeClr val="accent2">
              <a:hueOff val="14639"/>
              <a:satOff val="-10079"/>
              <a:lumOff val="-257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62577E2-178A-4191-8B4F-DC96423C931E}">
      <dsp:nvSpPr>
        <dsp:cNvPr id="0" name=""/>
        <dsp:cNvSpPr/>
      </dsp:nvSpPr>
      <dsp:spPr>
        <a:xfrm>
          <a:off x="0" y="1883533"/>
          <a:ext cx="6797675" cy="6276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Febrile Illness</a:t>
          </a:r>
        </a:p>
      </dsp:txBody>
      <dsp:txXfrm>
        <a:off x="0" y="1883533"/>
        <a:ext cx="6797675" cy="627614"/>
      </dsp:txXfrm>
    </dsp:sp>
    <dsp:sp modelId="{37DD8EB3-9171-40F8-B648-0F9BE0286C0C}">
      <dsp:nvSpPr>
        <dsp:cNvPr id="0" name=""/>
        <dsp:cNvSpPr/>
      </dsp:nvSpPr>
      <dsp:spPr>
        <a:xfrm>
          <a:off x="0" y="2511148"/>
          <a:ext cx="6797675" cy="0"/>
        </a:xfrm>
        <a:prstGeom prst="line">
          <a:avLst/>
        </a:prstGeom>
        <a:solidFill>
          <a:schemeClr val="accent2">
            <a:hueOff val="19519"/>
            <a:satOff val="-13438"/>
            <a:lumOff val="-3431"/>
            <a:alphaOff val="0"/>
          </a:schemeClr>
        </a:solidFill>
        <a:ln w="15875" cap="flat" cmpd="sng" algn="ctr">
          <a:solidFill>
            <a:schemeClr val="accent2">
              <a:hueOff val="19519"/>
              <a:satOff val="-13438"/>
              <a:lumOff val="-343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C994FF8-18BF-40AB-9869-FB8AE93C48C9}">
      <dsp:nvSpPr>
        <dsp:cNvPr id="0" name=""/>
        <dsp:cNvSpPr/>
      </dsp:nvSpPr>
      <dsp:spPr>
        <a:xfrm>
          <a:off x="0" y="2511148"/>
          <a:ext cx="6797675" cy="6276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dirty="0"/>
            <a:t>Nausea, vomiting, diarrhea, and dehydration</a:t>
          </a:r>
        </a:p>
      </dsp:txBody>
      <dsp:txXfrm>
        <a:off x="0" y="2511148"/>
        <a:ext cx="6797675" cy="627614"/>
      </dsp:txXfrm>
    </dsp:sp>
    <dsp:sp modelId="{34060955-8B31-452B-B3DD-25CA1BE2F2EE}">
      <dsp:nvSpPr>
        <dsp:cNvPr id="0" name=""/>
        <dsp:cNvSpPr/>
      </dsp:nvSpPr>
      <dsp:spPr>
        <a:xfrm>
          <a:off x="0" y="3138763"/>
          <a:ext cx="6797675" cy="0"/>
        </a:xfrm>
        <a:prstGeom prst="line">
          <a:avLst/>
        </a:prstGeom>
        <a:solidFill>
          <a:schemeClr val="accent2">
            <a:hueOff val="24399"/>
            <a:satOff val="-16798"/>
            <a:lumOff val="-4289"/>
            <a:alphaOff val="0"/>
          </a:schemeClr>
        </a:solidFill>
        <a:ln w="15875" cap="flat" cmpd="sng" algn="ctr">
          <a:solidFill>
            <a:schemeClr val="accent2">
              <a:hueOff val="24399"/>
              <a:satOff val="-16798"/>
              <a:lumOff val="-428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8DAE204-57F6-4018-ABC7-6A78DBF66428}">
      <dsp:nvSpPr>
        <dsp:cNvPr id="0" name=""/>
        <dsp:cNvSpPr/>
      </dsp:nvSpPr>
      <dsp:spPr>
        <a:xfrm>
          <a:off x="0" y="3138763"/>
          <a:ext cx="6797675" cy="6276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Animal bites, reptile bites, Hymenoptera stings, and others </a:t>
          </a:r>
        </a:p>
      </dsp:txBody>
      <dsp:txXfrm>
        <a:off x="0" y="3138763"/>
        <a:ext cx="6797675" cy="627614"/>
      </dsp:txXfrm>
    </dsp:sp>
    <dsp:sp modelId="{088521E7-CCEE-44AB-921F-F901E0C1BE2F}">
      <dsp:nvSpPr>
        <dsp:cNvPr id="0" name=""/>
        <dsp:cNvSpPr/>
      </dsp:nvSpPr>
      <dsp:spPr>
        <a:xfrm>
          <a:off x="0" y="3766378"/>
          <a:ext cx="6797675" cy="0"/>
        </a:xfrm>
        <a:prstGeom prst="line">
          <a:avLst/>
        </a:prstGeom>
        <a:solidFill>
          <a:schemeClr val="accent2">
            <a:hueOff val="29278"/>
            <a:satOff val="-20157"/>
            <a:lumOff val="-5147"/>
            <a:alphaOff val="0"/>
          </a:schemeClr>
        </a:solidFill>
        <a:ln w="15875" cap="flat" cmpd="sng" algn="ctr">
          <a:solidFill>
            <a:schemeClr val="accent2">
              <a:hueOff val="29278"/>
              <a:satOff val="-20157"/>
              <a:lumOff val="-514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6BB7A54-329D-4B6B-8CC3-6FC8637C0A5E}">
      <dsp:nvSpPr>
        <dsp:cNvPr id="0" name=""/>
        <dsp:cNvSpPr/>
      </dsp:nvSpPr>
      <dsp:spPr>
        <a:xfrm>
          <a:off x="0" y="3766378"/>
          <a:ext cx="6797675" cy="6276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Taking the wrong medication or children ingesting adult medications</a:t>
          </a:r>
        </a:p>
      </dsp:txBody>
      <dsp:txXfrm>
        <a:off x="0" y="3766378"/>
        <a:ext cx="6797675" cy="627614"/>
      </dsp:txXfrm>
    </dsp:sp>
    <dsp:sp modelId="{8787D757-A193-4719-B42A-2CA8685F4DAC}">
      <dsp:nvSpPr>
        <dsp:cNvPr id="0" name=""/>
        <dsp:cNvSpPr/>
      </dsp:nvSpPr>
      <dsp:spPr>
        <a:xfrm>
          <a:off x="0" y="4393992"/>
          <a:ext cx="6797675" cy="0"/>
        </a:xfrm>
        <a:prstGeom prst="line">
          <a:avLst/>
        </a:prstGeom>
        <a:solidFill>
          <a:schemeClr val="accent2">
            <a:hueOff val="34158"/>
            <a:satOff val="-23517"/>
            <a:lumOff val="-6005"/>
            <a:alphaOff val="0"/>
          </a:schemeClr>
        </a:solidFill>
        <a:ln w="15875" cap="flat" cmpd="sng" algn="ctr">
          <a:solidFill>
            <a:schemeClr val="accent2">
              <a:hueOff val="34158"/>
              <a:satOff val="-23517"/>
              <a:lumOff val="-600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86CDB07-D2FE-4692-A738-7CFC9CF9096D}">
      <dsp:nvSpPr>
        <dsp:cNvPr id="0" name=""/>
        <dsp:cNvSpPr/>
      </dsp:nvSpPr>
      <dsp:spPr>
        <a:xfrm>
          <a:off x="0" y="4393992"/>
          <a:ext cx="6797675" cy="6276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dirty="0"/>
            <a:t>When you need to go to the hospital, see a physician, or obtaining EMS assistance</a:t>
          </a:r>
        </a:p>
      </dsp:txBody>
      <dsp:txXfrm>
        <a:off x="0" y="4393992"/>
        <a:ext cx="6797675" cy="627614"/>
      </dsp:txXfrm>
    </dsp:sp>
    <dsp:sp modelId="{D8A934CD-DF45-487F-BA36-8041D7A30BCB}">
      <dsp:nvSpPr>
        <dsp:cNvPr id="0" name=""/>
        <dsp:cNvSpPr/>
      </dsp:nvSpPr>
      <dsp:spPr>
        <a:xfrm>
          <a:off x="0" y="5021607"/>
          <a:ext cx="6797675" cy="0"/>
        </a:xfrm>
        <a:prstGeom prst="line">
          <a:avLst/>
        </a:prstGeom>
        <a:solidFill>
          <a:schemeClr val="accent2">
            <a:hueOff val="39038"/>
            <a:satOff val="-26876"/>
            <a:lumOff val="-6863"/>
            <a:alphaOff val="0"/>
          </a:schemeClr>
        </a:solidFill>
        <a:ln w="15875" cap="flat" cmpd="sng" algn="ctr">
          <a:solidFill>
            <a:schemeClr val="accent2">
              <a:hueOff val="39038"/>
              <a:satOff val="-26876"/>
              <a:lumOff val="-686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5E9D15-1C6F-4359-90FB-8C82B54EA328}">
      <dsp:nvSpPr>
        <dsp:cNvPr id="0" name=""/>
        <dsp:cNvSpPr/>
      </dsp:nvSpPr>
      <dsp:spPr>
        <a:xfrm>
          <a:off x="0" y="5021607"/>
          <a:ext cx="6797675" cy="6276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endParaRPr lang="en-US" sz="1700" kern="1200" dirty="0"/>
        </a:p>
      </dsp:txBody>
      <dsp:txXfrm>
        <a:off x="0" y="5021607"/>
        <a:ext cx="6797675" cy="62761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77B37A-DC70-4097-B7E7-F3717D7D8E32}">
      <dsp:nvSpPr>
        <dsp:cNvPr id="0" name=""/>
        <dsp:cNvSpPr/>
      </dsp:nvSpPr>
      <dsp:spPr>
        <a:xfrm>
          <a:off x="0" y="462"/>
          <a:ext cx="10058399" cy="0"/>
        </a:xfrm>
        <a:prstGeom prst="line">
          <a:avLst/>
        </a:prstGeom>
        <a:solidFill>
          <a:schemeClr val="accent5">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04BAB07-4112-410C-8A70-AE27B0DBD888}">
      <dsp:nvSpPr>
        <dsp:cNvPr id="0" name=""/>
        <dsp:cNvSpPr/>
      </dsp:nvSpPr>
      <dsp:spPr>
        <a:xfrm>
          <a:off x="0" y="462"/>
          <a:ext cx="10058399" cy="4205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dirty="0"/>
            <a:t>Driving a motor vehicle			Roughly 45,000 deaths</a:t>
          </a:r>
        </a:p>
      </dsp:txBody>
      <dsp:txXfrm>
        <a:off x="0" y="462"/>
        <a:ext cx="10058399" cy="420572"/>
      </dsp:txXfrm>
    </dsp:sp>
    <dsp:sp modelId="{01FAE6A7-646C-4D4C-A91A-E6E11944FE97}">
      <dsp:nvSpPr>
        <dsp:cNvPr id="0" name=""/>
        <dsp:cNvSpPr/>
      </dsp:nvSpPr>
      <dsp:spPr>
        <a:xfrm>
          <a:off x="0" y="421035"/>
          <a:ext cx="10058399" cy="0"/>
        </a:xfrm>
        <a:prstGeom prst="line">
          <a:avLst/>
        </a:prstGeom>
        <a:solidFill>
          <a:schemeClr val="accent5">
            <a:hueOff val="265890"/>
            <a:satOff val="-2986"/>
            <a:lumOff val="-637"/>
            <a:alphaOff val="0"/>
          </a:schemeClr>
        </a:solidFill>
        <a:ln w="15875" cap="flat" cmpd="sng" algn="ctr">
          <a:solidFill>
            <a:schemeClr val="accent5">
              <a:hueOff val="265890"/>
              <a:satOff val="-2986"/>
              <a:lumOff val="-63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0C4B2BB-C020-4AF7-ACEE-BBEDA44CA10B}">
      <dsp:nvSpPr>
        <dsp:cNvPr id="0" name=""/>
        <dsp:cNvSpPr/>
      </dsp:nvSpPr>
      <dsp:spPr>
        <a:xfrm>
          <a:off x="0" y="421035"/>
          <a:ext cx="10058399" cy="4205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dirty="0"/>
            <a:t>Living in a very high crime area		Roughly 16,000 homicides (US DOJ)</a:t>
          </a:r>
        </a:p>
      </dsp:txBody>
      <dsp:txXfrm>
        <a:off x="0" y="421035"/>
        <a:ext cx="10058399" cy="420572"/>
      </dsp:txXfrm>
    </dsp:sp>
    <dsp:sp modelId="{492B1B97-BFA5-4B07-BC79-76C0D6E2EC24}">
      <dsp:nvSpPr>
        <dsp:cNvPr id="0" name=""/>
        <dsp:cNvSpPr/>
      </dsp:nvSpPr>
      <dsp:spPr>
        <a:xfrm>
          <a:off x="0" y="841607"/>
          <a:ext cx="10058399" cy="0"/>
        </a:xfrm>
        <a:prstGeom prst="line">
          <a:avLst/>
        </a:prstGeom>
        <a:solidFill>
          <a:schemeClr val="accent5">
            <a:hueOff val="531780"/>
            <a:satOff val="-5973"/>
            <a:lumOff val="-1275"/>
            <a:alphaOff val="0"/>
          </a:schemeClr>
        </a:solidFill>
        <a:ln w="15875" cap="flat" cmpd="sng" algn="ctr">
          <a:solidFill>
            <a:schemeClr val="accent5">
              <a:hueOff val="531780"/>
              <a:satOff val="-5973"/>
              <a:lumOff val="-127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4609149-B25F-4144-9FA5-52900943E2B5}">
      <dsp:nvSpPr>
        <dsp:cNvPr id="0" name=""/>
        <dsp:cNvSpPr/>
      </dsp:nvSpPr>
      <dsp:spPr>
        <a:xfrm>
          <a:off x="0" y="841607"/>
          <a:ext cx="10058399" cy="4205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dirty="0"/>
            <a:t>Hospital inpatient/prescribed a new drug	</a:t>
          </a:r>
          <a:r>
            <a:rPr lang="en-US" sz="1900" b="1" kern="1200" dirty="0"/>
            <a:t>Roughly 100,000 deaths by medical mistakes/reactions*</a:t>
          </a:r>
        </a:p>
      </dsp:txBody>
      <dsp:txXfrm>
        <a:off x="0" y="841607"/>
        <a:ext cx="10058399" cy="420572"/>
      </dsp:txXfrm>
    </dsp:sp>
    <dsp:sp modelId="{16E294B6-4A54-4AEE-B9D2-716E1526B5DD}">
      <dsp:nvSpPr>
        <dsp:cNvPr id="0" name=""/>
        <dsp:cNvSpPr/>
      </dsp:nvSpPr>
      <dsp:spPr>
        <a:xfrm>
          <a:off x="0" y="1262180"/>
          <a:ext cx="10058399" cy="0"/>
        </a:xfrm>
        <a:prstGeom prst="line">
          <a:avLst/>
        </a:prstGeom>
        <a:solidFill>
          <a:schemeClr val="accent5">
            <a:hueOff val="797670"/>
            <a:satOff val="-8959"/>
            <a:lumOff val="-1912"/>
            <a:alphaOff val="0"/>
          </a:schemeClr>
        </a:solidFill>
        <a:ln w="15875" cap="flat" cmpd="sng" algn="ctr">
          <a:solidFill>
            <a:schemeClr val="accent5">
              <a:hueOff val="797670"/>
              <a:satOff val="-8959"/>
              <a:lumOff val="-191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C69DF20-823C-48CF-A148-6CE265492EF2}">
      <dsp:nvSpPr>
        <dsp:cNvPr id="0" name=""/>
        <dsp:cNvSpPr/>
      </dsp:nvSpPr>
      <dsp:spPr>
        <a:xfrm>
          <a:off x="0" y="1262180"/>
          <a:ext cx="10058399" cy="4205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dirty="0"/>
            <a:t>Snakebite				Less than 20</a:t>
          </a:r>
        </a:p>
      </dsp:txBody>
      <dsp:txXfrm>
        <a:off x="0" y="1262180"/>
        <a:ext cx="10058399" cy="420572"/>
      </dsp:txXfrm>
    </dsp:sp>
    <dsp:sp modelId="{D9A592B4-3ABE-45B4-83E9-43F5D5404270}">
      <dsp:nvSpPr>
        <dsp:cNvPr id="0" name=""/>
        <dsp:cNvSpPr/>
      </dsp:nvSpPr>
      <dsp:spPr>
        <a:xfrm>
          <a:off x="0" y="1682753"/>
          <a:ext cx="10058399" cy="0"/>
        </a:xfrm>
        <a:prstGeom prst="line">
          <a:avLst/>
        </a:prstGeom>
        <a:solidFill>
          <a:schemeClr val="accent5">
            <a:hueOff val="1063560"/>
            <a:satOff val="-11946"/>
            <a:lumOff val="-2549"/>
            <a:alphaOff val="0"/>
          </a:schemeClr>
        </a:solidFill>
        <a:ln w="15875" cap="flat" cmpd="sng" algn="ctr">
          <a:solidFill>
            <a:schemeClr val="accent5">
              <a:hueOff val="1063560"/>
              <a:satOff val="-11946"/>
              <a:lumOff val="-254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053142-48AB-4AC2-A040-91E03035197A}">
      <dsp:nvSpPr>
        <dsp:cNvPr id="0" name=""/>
        <dsp:cNvSpPr/>
      </dsp:nvSpPr>
      <dsp:spPr>
        <a:xfrm>
          <a:off x="0" y="1682753"/>
          <a:ext cx="10058399" cy="4205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dirty="0"/>
            <a:t>Honeybee Sting				Roughly 1,000 (Allergic reaction)</a:t>
          </a:r>
        </a:p>
      </dsp:txBody>
      <dsp:txXfrm>
        <a:off x="0" y="1682753"/>
        <a:ext cx="10058399" cy="420572"/>
      </dsp:txXfrm>
    </dsp:sp>
    <dsp:sp modelId="{62D99AD9-63FD-4DE0-BB06-A25D64C40765}">
      <dsp:nvSpPr>
        <dsp:cNvPr id="0" name=""/>
        <dsp:cNvSpPr/>
      </dsp:nvSpPr>
      <dsp:spPr>
        <a:xfrm>
          <a:off x="0" y="2103326"/>
          <a:ext cx="10058399" cy="0"/>
        </a:xfrm>
        <a:prstGeom prst="line">
          <a:avLst/>
        </a:prstGeom>
        <a:solidFill>
          <a:schemeClr val="accent5">
            <a:hueOff val="1329450"/>
            <a:satOff val="-14932"/>
            <a:lumOff val="-3186"/>
            <a:alphaOff val="0"/>
          </a:schemeClr>
        </a:solidFill>
        <a:ln w="15875" cap="flat" cmpd="sng" algn="ctr">
          <a:solidFill>
            <a:schemeClr val="accent5">
              <a:hueOff val="1329450"/>
              <a:satOff val="-14932"/>
              <a:lumOff val="-318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8BB7ABE-965D-45AB-AEC6-7A5ADE184B9F}">
      <dsp:nvSpPr>
        <dsp:cNvPr id="0" name=""/>
        <dsp:cNvSpPr/>
      </dsp:nvSpPr>
      <dsp:spPr>
        <a:xfrm>
          <a:off x="0" y="2103326"/>
          <a:ext cx="10058399" cy="4205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dirty="0"/>
            <a:t>Bear attack				Less than one</a:t>
          </a:r>
        </a:p>
      </dsp:txBody>
      <dsp:txXfrm>
        <a:off x="0" y="2103326"/>
        <a:ext cx="10058399" cy="420572"/>
      </dsp:txXfrm>
    </dsp:sp>
    <dsp:sp modelId="{E635963A-DD4B-4635-AADD-ECD9BD49EB3B}">
      <dsp:nvSpPr>
        <dsp:cNvPr id="0" name=""/>
        <dsp:cNvSpPr/>
      </dsp:nvSpPr>
      <dsp:spPr>
        <a:xfrm>
          <a:off x="0" y="2523899"/>
          <a:ext cx="10058399" cy="0"/>
        </a:xfrm>
        <a:prstGeom prst="line">
          <a:avLst/>
        </a:prstGeom>
        <a:solidFill>
          <a:schemeClr val="accent5">
            <a:hueOff val="1595340"/>
            <a:satOff val="-17918"/>
            <a:lumOff val="-3824"/>
            <a:alphaOff val="0"/>
          </a:schemeClr>
        </a:solidFill>
        <a:ln w="15875" cap="flat" cmpd="sng" algn="ctr">
          <a:solidFill>
            <a:schemeClr val="accent5">
              <a:hueOff val="1595340"/>
              <a:satOff val="-17918"/>
              <a:lumOff val="-382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BD2DE9C-3405-4130-9D2F-8CE0031B78B5}">
      <dsp:nvSpPr>
        <dsp:cNvPr id="0" name=""/>
        <dsp:cNvSpPr/>
      </dsp:nvSpPr>
      <dsp:spPr>
        <a:xfrm>
          <a:off x="0" y="2523899"/>
          <a:ext cx="10058399" cy="4205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dirty="0"/>
            <a:t>Handling cows as a cowboy		Roughly 300</a:t>
          </a:r>
        </a:p>
      </dsp:txBody>
      <dsp:txXfrm>
        <a:off x="0" y="2523899"/>
        <a:ext cx="10058399" cy="420572"/>
      </dsp:txXfrm>
    </dsp:sp>
    <dsp:sp modelId="{BB28D4D3-8544-4C47-9E5D-0C79C01F7A28}">
      <dsp:nvSpPr>
        <dsp:cNvPr id="0" name=""/>
        <dsp:cNvSpPr/>
      </dsp:nvSpPr>
      <dsp:spPr>
        <a:xfrm>
          <a:off x="0" y="2944472"/>
          <a:ext cx="10058399" cy="0"/>
        </a:xfrm>
        <a:prstGeom prst="line">
          <a:avLst/>
        </a:prstGeom>
        <a:solidFill>
          <a:schemeClr val="accent5">
            <a:hueOff val="1861230"/>
            <a:satOff val="-20905"/>
            <a:lumOff val="-4461"/>
            <a:alphaOff val="0"/>
          </a:schemeClr>
        </a:solidFill>
        <a:ln w="15875" cap="flat" cmpd="sng" algn="ctr">
          <a:solidFill>
            <a:schemeClr val="accent5">
              <a:hueOff val="1861230"/>
              <a:satOff val="-20905"/>
              <a:lumOff val="-446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78011E5-1EA0-49F8-9519-7F74B1B975B1}">
      <dsp:nvSpPr>
        <dsp:cNvPr id="0" name=""/>
        <dsp:cNvSpPr/>
      </dsp:nvSpPr>
      <dsp:spPr>
        <a:xfrm>
          <a:off x="0" y="2944472"/>
          <a:ext cx="10058399" cy="4205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dirty="0"/>
            <a:t>Shark attack				Less than one</a:t>
          </a:r>
        </a:p>
      </dsp:txBody>
      <dsp:txXfrm>
        <a:off x="0" y="2944472"/>
        <a:ext cx="10058399" cy="420572"/>
      </dsp:txXfrm>
    </dsp:sp>
    <dsp:sp modelId="{D67C622F-4D3D-4648-A9BC-24DD75EF0A61}">
      <dsp:nvSpPr>
        <dsp:cNvPr id="0" name=""/>
        <dsp:cNvSpPr/>
      </dsp:nvSpPr>
      <dsp:spPr>
        <a:xfrm>
          <a:off x="0" y="3365044"/>
          <a:ext cx="10058399" cy="0"/>
        </a:xfrm>
        <a:prstGeom prst="line">
          <a:avLst/>
        </a:prstGeom>
        <a:solidFill>
          <a:schemeClr val="accent5">
            <a:hueOff val="2127120"/>
            <a:satOff val="-23891"/>
            <a:lumOff val="-5098"/>
            <a:alphaOff val="0"/>
          </a:schemeClr>
        </a:solidFill>
        <a:ln w="15875" cap="flat" cmpd="sng" algn="ctr">
          <a:solidFill>
            <a:schemeClr val="accent5">
              <a:hueOff val="2127120"/>
              <a:satOff val="-23891"/>
              <a:lumOff val="-509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D47EDCA-9347-4323-9D63-7E72C43DB63F}">
      <dsp:nvSpPr>
        <dsp:cNvPr id="0" name=""/>
        <dsp:cNvSpPr/>
      </dsp:nvSpPr>
      <dsp:spPr>
        <a:xfrm>
          <a:off x="0" y="3365044"/>
          <a:ext cx="10058399" cy="4205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dirty="0"/>
            <a:t>Encounter with a North American Deer	Roughly 200 (MVC)</a:t>
          </a:r>
        </a:p>
      </dsp:txBody>
      <dsp:txXfrm>
        <a:off x="0" y="3365044"/>
        <a:ext cx="10058399" cy="42057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58EF73-0633-4E42-83A6-E93CA7A1AACC}">
      <dsp:nvSpPr>
        <dsp:cNvPr id="0" name=""/>
        <dsp:cNvSpPr/>
      </dsp:nvSpPr>
      <dsp:spPr>
        <a:xfrm>
          <a:off x="0" y="65058"/>
          <a:ext cx="3690257" cy="635602"/>
        </a:xfrm>
        <a:prstGeom prst="roundRect">
          <a:avLst/>
        </a:prstGeom>
        <a:gradFill rotWithShape="0">
          <a:gsLst>
            <a:gs pos="0">
              <a:schemeClr val="accent5">
                <a:hueOff val="0"/>
                <a:satOff val="0"/>
                <a:lumOff val="0"/>
                <a:alphaOff val="0"/>
                <a:shade val="85000"/>
                <a:satMod val="130000"/>
              </a:schemeClr>
            </a:gs>
            <a:gs pos="34000">
              <a:schemeClr val="accent5">
                <a:hueOff val="0"/>
                <a:satOff val="0"/>
                <a:lumOff val="0"/>
                <a:alphaOff val="0"/>
                <a:shade val="87000"/>
                <a:satMod val="125000"/>
              </a:schemeClr>
            </a:gs>
            <a:gs pos="70000">
              <a:schemeClr val="accent5">
                <a:hueOff val="0"/>
                <a:satOff val="0"/>
                <a:lumOff val="0"/>
                <a:alphaOff val="0"/>
                <a:tint val="100000"/>
                <a:shade val="90000"/>
                <a:satMod val="130000"/>
              </a:schemeClr>
            </a:gs>
            <a:gs pos="100000">
              <a:schemeClr val="accent5">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Is the animal possibly rabid?</a:t>
          </a:r>
        </a:p>
      </dsp:txBody>
      <dsp:txXfrm>
        <a:off x="31028" y="96086"/>
        <a:ext cx="3628201" cy="573546"/>
      </dsp:txXfrm>
    </dsp:sp>
    <dsp:sp modelId="{65F3A40B-D725-4C2F-97AF-ED14C333A276}">
      <dsp:nvSpPr>
        <dsp:cNvPr id="0" name=""/>
        <dsp:cNvSpPr/>
      </dsp:nvSpPr>
      <dsp:spPr>
        <a:xfrm>
          <a:off x="0" y="700661"/>
          <a:ext cx="3690257" cy="1043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7166" tIns="20320" rIns="113792" bIns="20320" numCol="1" spcCol="1270" anchor="t" anchorCtr="0">
          <a:noAutofit/>
        </a:bodyPr>
        <a:lstStyle/>
        <a:p>
          <a:pPr marL="114300" lvl="1" indent="-114300" algn="l" defTabSz="533400">
            <a:lnSpc>
              <a:spcPct val="90000"/>
            </a:lnSpc>
            <a:spcBef>
              <a:spcPct val="0"/>
            </a:spcBef>
            <a:spcAft>
              <a:spcPct val="20000"/>
            </a:spcAft>
            <a:buChar char="•"/>
          </a:pPr>
          <a:r>
            <a:rPr lang="en-US" sz="1200" kern="1200" dirty="0"/>
            <a:t>Feral or wild animal</a:t>
          </a:r>
        </a:p>
        <a:p>
          <a:pPr marL="114300" lvl="1" indent="-114300" algn="l" defTabSz="533400">
            <a:lnSpc>
              <a:spcPct val="90000"/>
            </a:lnSpc>
            <a:spcBef>
              <a:spcPct val="0"/>
            </a:spcBef>
            <a:spcAft>
              <a:spcPct val="20000"/>
            </a:spcAft>
            <a:buChar char="•"/>
          </a:pPr>
          <a:r>
            <a:rPr lang="en-US" sz="1200" kern="1200"/>
            <a:t>Canine</a:t>
          </a:r>
        </a:p>
        <a:p>
          <a:pPr marL="114300" lvl="1" indent="-114300" algn="l" defTabSz="533400">
            <a:lnSpc>
              <a:spcPct val="90000"/>
            </a:lnSpc>
            <a:spcBef>
              <a:spcPct val="0"/>
            </a:spcBef>
            <a:spcAft>
              <a:spcPct val="20000"/>
            </a:spcAft>
            <a:buChar char="•"/>
          </a:pPr>
          <a:r>
            <a:rPr lang="en-US" sz="1200" kern="1200"/>
            <a:t>Skunk</a:t>
          </a:r>
        </a:p>
        <a:p>
          <a:pPr marL="114300" lvl="1" indent="-114300" algn="l" defTabSz="533400">
            <a:lnSpc>
              <a:spcPct val="90000"/>
            </a:lnSpc>
            <a:spcBef>
              <a:spcPct val="0"/>
            </a:spcBef>
            <a:spcAft>
              <a:spcPct val="20000"/>
            </a:spcAft>
            <a:buChar char="•"/>
          </a:pPr>
          <a:r>
            <a:rPr lang="en-US" sz="1200" kern="1200" dirty="0"/>
            <a:t>Raccoon</a:t>
          </a:r>
        </a:p>
        <a:p>
          <a:pPr marL="114300" lvl="1" indent="-114300" algn="l" defTabSz="533400">
            <a:lnSpc>
              <a:spcPct val="90000"/>
            </a:lnSpc>
            <a:spcBef>
              <a:spcPct val="0"/>
            </a:spcBef>
            <a:spcAft>
              <a:spcPct val="20000"/>
            </a:spcAft>
            <a:buChar char="•"/>
          </a:pPr>
          <a:r>
            <a:rPr lang="en-US" sz="1200" kern="1200" dirty="0"/>
            <a:t>Bat</a:t>
          </a:r>
        </a:p>
      </dsp:txBody>
      <dsp:txXfrm>
        <a:off x="0" y="700661"/>
        <a:ext cx="3690257" cy="1043280"/>
      </dsp:txXfrm>
    </dsp:sp>
    <dsp:sp modelId="{ECB0F677-F727-419A-B011-CC6323790110}">
      <dsp:nvSpPr>
        <dsp:cNvPr id="0" name=""/>
        <dsp:cNvSpPr/>
      </dsp:nvSpPr>
      <dsp:spPr>
        <a:xfrm>
          <a:off x="0" y="1743941"/>
          <a:ext cx="3690257" cy="635602"/>
        </a:xfrm>
        <a:prstGeom prst="roundRect">
          <a:avLst/>
        </a:prstGeom>
        <a:gradFill rotWithShape="0">
          <a:gsLst>
            <a:gs pos="0">
              <a:schemeClr val="accent5">
                <a:hueOff val="1063560"/>
                <a:satOff val="-11946"/>
                <a:lumOff val="-2549"/>
                <a:alphaOff val="0"/>
                <a:shade val="85000"/>
                <a:satMod val="130000"/>
              </a:schemeClr>
            </a:gs>
            <a:gs pos="34000">
              <a:schemeClr val="accent5">
                <a:hueOff val="1063560"/>
                <a:satOff val="-11946"/>
                <a:lumOff val="-2549"/>
                <a:alphaOff val="0"/>
                <a:shade val="87000"/>
                <a:satMod val="125000"/>
              </a:schemeClr>
            </a:gs>
            <a:gs pos="70000">
              <a:schemeClr val="accent5">
                <a:hueOff val="1063560"/>
                <a:satOff val="-11946"/>
                <a:lumOff val="-2549"/>
                <a:alphaOff val="0"/>
                <a:tint val="100000"/>
                <a:shade val="90000"/>
                <a:satMod val="130000"/>
              </a:schemeClr>
            </a:gs>
            <a:gs pos="100000">
              <a:schemeClr val="accent5">
                <a:hueOff val="1063560"/>
                <a:satOff val="-11946"/>
                <a:lumOff val="-2549"/>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Medical treatment and possibly rabies vaccine/IG</a:t>
          </a:r>
        </a:p>
      </dsp:txBody>
      <dsp:txXfrm>
        <a:off x="31028" y="1774969"/>
        <a:ext cx="3628201" cy="573546"/>
      </dsp:txXfrm>
    </dsp:sp>
    <dsp:sp modelId="{582B2FB9-CB27-44F0-A738-71CE123EBF7E}">
      <dsp:nvSpPr>
        <dsp:cNvPr id="0" name=""/>
        <dsp:cNvSpPr/>
      </dsp:nvSpPr>
      <dsp:spPr>
        <a:xfrm>
          <a:off x="0" y="2425623"/>
          <a:ext cx="3690257" cy="635602"/>
        </a:xfrm>
        <a:prstGeom prst="roundRect">
          <a:avLst/>
        </a:prstGeom>
        <a:gradFill rotWithShape="0">
          <a:gsLst>
            <a:gs pos="0">
              <a:schemeClr val="accent5">
                <a:hueOff val="2127120"/>
                <a:satOff val="-23891"/>
                <a:lumOff val="-5098"/>
                <a:alphaOff val="0"/>
                <a:shade val="85000"/>
                <a:satMod val="130000"/>
              </a:schemeClr>
            </a:gs>
            <a:gs pos="34000">
              <a:schemeClr val="accent5">
                <a:hueOff val="2127120"/>
                <a:satOff val="-23891"/>
                <a:lumOff val="-5098"/>
                <a:alphaOff val="0"/>
                <a:shade val="87000"/>
                <a:satMod val="125000"/>
              </a:schemeClr>
            </a:gs>
            <a:gs pos="70000">
              <a:schemeClr val="accent5">
                <a:hueOff val="2127120"/>
                <a:satOff val="-23891"/>
                <a:lumOff val="-5098"/>
                <a:alphaOff val="0"/>
                <a:tint val="100000"/>
                <a:shade val="90000"/>
                <a:satMod val="130000"/>
              </a:schemeClr>
            </a:gs>
            <a:gs pos="100000">
              <a:schemeClr val="accent5">
                <a:hueOff val="2127120"/>
                <a:satOff val="-23891"/>
                <a:lumOff val="-5098"/>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Otherwise </a:t>
          </a:r>
        </a:p>
      </dsp:txBody>
      <dsp:txXfrm>
        <a:off x="31028" y="2456651"/>
        <a:ext cx="3628201" cy="573546"/>
      </dsp:txXfrm>
    </dsp:sp>
    <dsp:sp modelId="{2B741CCC-8528-4E9B-9601-93DBDD7B716B}">
      <dsp:nvSpPr>
        <dsp:cNvPr id="0" name=""/>
        <dsp:cNvSpPr/>
      </dsp:nvSpPr>
      <dsp:spPr>
        <a:xfrm>
          <a:off x="0" y="3061226"/>
          <a:ext cx="3690257" cy="629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7166" tIns="20320" rIns="113792" bIns="20320" numCol="1" spcCol="1270" anchor="t" anchorCtr="0">
          <a:noAutofit/>
        </a:bodyPr>
        <a:lstStyle/>
        <a:p>
          <a:pPr marL="114300" lvl="1" indent="-114300" algn="l" defTabSz="533400">
            <a:lnSpc>
              <a:spcPct val="90000"/>
            </a:lnSpc>
            <a:spcBef>
              <a:spcPct val="0"/>
            </a:spcBef>
            <a:spcAft>
              <a:spcPct val="20000"/>
            </a:spcAft>
            <a:buChar char="•"/>
          </a:pPr>
          <a:r>
            <a:rPr lang="en-US" sz="1200" kern="1200"/>
            <a:t>Bleeding control</a:t>
          </a:r>
        </a:p>
        <a:p>
          <a:pPr marL="114300" lvl="1" indent="-114300" algn="l" defTabSz="533400">
            <a:lnSpc>
              <a:spcPct val="90000"/>
            </a:lnSpc>
            <a:spcBef>
              <a:spcPct val="0"/>
            </a:spcBef>
            <a:spcAft>
              <a:spcPct val="20000"/>
            </a:spcAft>
            <a:buChar char="•"/>
          </a:pPr>
          <a:r>
            <a:rPr lang="en-US" sz="1200" kern="1200"/>
            <a:t>Wash wound with soap and water</a:t>
          </a:r>
        </a:p>
        <a:p>
          <a:pPr marL="114300" lvl="1" indent="-114300" algn="l" defTabSz="533400">
            <a:lnSpc>
              <a:spcPct val="90000"/>
            </a:lnSpc>
            <a:spcBef>
              <a:spcPct val="0"/>
            </a:spcBef>
            <a:spcAft>
              <a:spcPct val="20000"/>
            </a:spcAft>
            <a:buChar char="•"/>
          </a:pPr>
          <a:r>
            <a:rPr lang="en-US" sz="1200" kern="1200" dirty="0"/>
            <a:t>Seek medical attention </a:t>
          </a:r>
          <a:r>
            <a:rPr lang="en-US" sz="1200" b="1" kern="1200" dirty="0"/>
            <a:t>(Includes Human Bites)</a:t>
          </a:r>
        </a:p>
      </dsp:txBody>
      <dsp:txXfrm>
        <a:off x="0" y="3061226"/>
        <a:ext cx="3690257" cy="629280"/>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1A6662E-FAF4-44BC-88B5-85A7CBFB6D30}" type="datetime1">
              <a:rPr lang="en-US" smtClean="0"/>
              <a:pPr/>
              <a:t>2/9/2023</a:t>
            </a:fld>
            <a:endParaRPr lang="en-US" dirty="0"/>
          </a:p>
        </p:txBody>
      </p:sp>
      <p:sp>
        <p:nvSpPr>
          <p:cNvPr id="5" name="Footer Placeholder 4"/>
          <p:cNvSpPr>
            <a:spLocks noGrp="1"/>
          </p:cNvSpPr>
          <p:nvPr>
            <p:ph type="ftr" sz="quarter" idx="11"/>
          </p:nvPr>
        </p:nvSpPr>
        <p:spPr/>
        <p:txBody>
          <a:bodyPr/>
          <a:lstStyle/>
          <a:p>
            <a:endParaRPr lang="en-US">
              <a:solidFill>
                <a:schemeClr val="tx1">
                  <a:alpha val="60000"/>
                </a:schemeClr>
              </a:solidFill>
            </a:endParaRPr>
          </a:p>
        </p:txBody>
      </p:sp>
      <p:sp>
        <p:nvSpPr>
          <p:cNvPr id="6" name="Slide Number Placeholder 5"/>
          <p:cNvSpPr>
            <a:spLocks noGrp="1"/>
          </p:cNvSpPr>
          <p:nvPr>
            <p:ph type="sldNum" sz="quarter" idx="12"/>
          </p:nvPr>
        </p:nvSpPr>
        <p:spPr/>
        <p:txBody>
          <a:bodyPr/>
          <a:lstStyle/>
          <a:p>
            <a:fld id="{73B850FF-6169-4056-8077-06FFA93A5366}" type="slidenum">
              <a:rPr lang="en-US" smtClean="0"/>
              <a:pPr/>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86239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055F08A-1E71-4B2B-BB49-E743F2903911}" type="datetime1">
              <a:rPr lang="en-US" smtClean="0"/>
              <a:t>2/9/2023</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943734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5417D9E-721A-44BB-8863-9873FE64DA75}" type="datetime1">
              <a:rPr lang="en-US" smtClean="0"/>
              <a:t>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B850FF-6169-4056-8077-06FFA93A5366}"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69381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F31DA2F-80B8-49CF-99FB-5ABCA53A607A}" type="datetime1">
              <a:rPr lang="en-US" smtClean="0"/>
              <a:t>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4342752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8852172-E6C9-4B6C-929A-A9DE3837BBF1}" type="datetime1">
              <a:rPr lang="en-US" smtClean="0"/>
              <a:t>2/9/2023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2656334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AB41CFF-90C9-47B3-9DA1-F2BF8D839F7E}" type="datetime1">
              <a:rPr lang="en-US" smtClean="0"/>
              <a:t>2/9/2023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7501482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F06048FA-06AB-4884-A69B-986B96E68A24}" type="datetime1">
              <a:rPr lang="en-US" smtClean="0"/>
              <a:t>2/9/2023</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028462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50DB7ABA-0172-4F9C-889D-567164F66BCD}" type="datetime1">
              <a:rPr lang="en-US" smtClean="0"/>
              <a:t>2/9/2023</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73B850FF-6169-4056-8077-06FFA93A5366}" type="slidenum">
              <a:rPr lang="en-US" smtClean="0"/>
              <a:t>‹#›</a:t>
            </a:fld>
            <a:endParaRPr lang="en-US"/>
          </a:p>
        </p:txBody>
      </p:sp>
    </p:spTree>
    <p:extLst>
      <p:ext uri="{BB962C8B-B14F-4D97-AF65-F5344CB8AC3E}">
        <p14:creationId xmlns:p14="http://schemas.microsoft.com/office/powerpoint/2010/main" val="42861312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cstate="email">
              <a:extLst>
                <a:ext uri="{28A0092B-C50C-407E-A947-70E740481C1C}">
                  <a14:useLocalDpi xmlns:a14="http://schemas.microsoft.com/office/drawing/2010/main"/>
                </a:ext>
              </a:extLst>
            </a:blip>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8AC6A5B-8AE7-4A41-B5A7-9ADC6686DC18}" type="datetime1">
              <a:rPr lang="en-US" smtClean="0"/>
              <a:t>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7079825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559632-1575-4E14-B53B-3DC3D5ED3947}" type="datetime1">
              <a:rPr lang="en-US" smtClean="0"/>
              <a:t>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0538362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C4A6868-2568-4CC9-B302-F37117B01A6E}" type="datetime1">
              <a:rPr lang="en-US" smtClean="0"/>
              <a:t>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42889582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7E0CF6C-748E-4B7A-BC8B-3011EF78ED13}" type="datetime1">
              <a:rPr lang="en-US" smtClean="0"/>
              <a:pPr/>
              <a:t>2/9/2023</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solidFill>
                <a:schemeClr val="tx1">
                  <a:alpha val="60000"/>
                </a:schemeClr>
              </a:solidFill>
            </a:endParaRP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73B850FF-6169-4056-8077-06FFA93A5366}"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8163312"/>
      </p:ext>
    </p:extLst>
  </p:cSld>
  <p:clrMap bg1="lt1" tx1="dk1" bg2="lt2" tx2="dk2" accent1="accent1" accent2="accent2" accent3="accent3" accent4="accent4" accent5="accent5" accent6="accent6" hlink="hlink" folHlink="folHlink"/>
  <p:sldLayoutIdLst>
    <p:sldLayoutId id="2147483790" r:id="rId1"/>
    <p:sldLayoutId id="2147483791" r:id="rId2"/>
    <p:sldLayoutId id="2147483792" r:id="rId3"/>
    <p:sldLayoutId id="2147483793" r:id="rId4"/>
    <p:sldLayoutId id="2147483794" r:id="rId5"/>
    <p:sldLayoutId id="2147483795" r:id="rId6"/>
    <p:sldLayoutId id="2147483796" r:id="rId7"/>
    <p:sldLayoutId id="2147483797" r:id="rId8"/>
    <p:sldLayoutId id="2147483798" r:id="rId9"/>
    <p:sldLayoutId id="2147483799" r:id="rId10"/>
    <p:sldLayoutId id="2147483800"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image" Target="../media/image12.jpe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jpeg"/><Relationship Id="rId10" Type="http://schemas.openxmlformats.org/officeDocument/2006/relationships/image" Target="../media/image20.png"/><Relationship Id="rId4" Type="http://schemas.openxmlformats.org/officeDocument/2006/relationships/image" Target="../media/image14.jpg"/><Relationship Id="rId9" Type="http://schemas.openxmlformats.org/officeDocument/2006/relationships/image" Target="../media/image19.jpeg"/></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28.gif"/></Relationships>
</file>

<file path=ppt/slides/_rels/slide1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png"/><Relationship Id="rId1" Type="http://schemas.openxmlformats.org/officeDocument/2006/relationships/slideLayout" Target="../slideLayouts/slideLayout7.xml"/><Relationship Id="rId4" Type="http://schemas.openxmlformats.org/officeDocument/2006/relationships/image" Target="../media/image48.jpeg"/></Relationships>
</file>

<file path=ppt/slides/_rels/slide28.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49.jpg"/><Relationship Id="rId1" Type="http://schemas.openxmlformats.org/officeDocument/2006/relationships/slideLayout" Target="../slideLayouts/slideLayout7.xml"/><Relationship Id="rId4" Type="http://schemas.openxmlformats.org/officeDocument/2006/relationships/image" Target="../media/image51.jpg"/></Relationships>
</file>

<file path=ppt/slides/_rels/slide29.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image" Target="../media/image53.gif"/><Relationship Id="rId1" Type="http://schemas.openxmlformats.org/officeDocument/2006/relationships/slideLayout" Target="../slideLayouts/slideLayout7.xml"/><Relationship Id="rId4" Type="http://schemas.openxmlformats.org/officeDocument/2006/relationships/image" Target="../media/image55.jpg"/></Relationships>
</file>

<file path=ppt/slides/_rels/slide3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7.xml"/><Relationship Id="rId4" Type="http://schemas.openxmlformats.org/officeDocument/2006/relationships/image" Target="../media/image58.jpg"/></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59.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png"/><Relationship Id="rId1" Type="http://schemas.openxmlformats.org/officeDocument/2006/relationships/slideLayout" Target="../slideLayouts/slideLayout7.xml"/><Relationship Id="rId4" Type="http://schemas.openxmlformats.org/officeDocument/2006/relationships/image" Target="../media/image71.jpeg"/></Relationships>
</file>

<file path=ppt/slides/_rels/slide4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7.xml"/><Relationship Id="rId4" Type="http://schemas.openxmlformats.org/officeDocument/2006/relationships/image" Target="../media/image74.jpeg"/></Relationships>
</file>

<file path=ppt/slides/_rels/slide42.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7.xml"/><Relationship Id="rId4" Type="http://schemas.openxmlformats.org/officeDocument/2006/relationships/image" Target="../media/image78.jpeg"/></Relationships>
</file>

<file path=ppt/slides/_rels/slide44.xml.rels><?xml version="1.0" encoding="UTF-8" standalone="yes"?>
<Relationships xmlns="http://schemas.openxmlformats.org/package/2006/relationships"><Relationship Id="rId3" Type="http://schemas.openxmlformats.org/officeDocument/2006/relationships/image" Target="../media/image80.gif"/><Relationship Id="rId2" Type="http://schemas.openxmlformats.org/officeDocument/2006/relationships/image" Target="../media/image79.gi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8">
            <a:extLst>
              <a:ext uri="{FF2B5EF4-FFF2-40B4-BE49-F238E27FC236}">
                <a16:creationId xmlns:a16="http://schemas.microsoft.com/office/drawing/2014/main" id="{90AA6468-80AC-4DDF-9CFB-C7A9507E20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6" y="0"/>
            <a:ext cx="458473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CF40E266-8E4A-67AE-7BB1-DB620C742E6C}"/>
              </a:ext>
            </a:extLst>
          </p:cNvPr>
          <p:cNvSpPr>
            <a:spLocks noGrp="1"/>
          </p:cNvSpPr>
          <p:nvPr>
            <p:ph type="ctrTitle"/>
          </p:nvPr>
        </p:nvSpPr>
        <p:spPr>
          <a:xfrm>
            <a:off x="457200" y="128636"/>
            <a:ext cx="3659246" cy="2926080"/>
          </a:xfrm>
        </p:spPr>
        <p:txBody>
          <a:bodyPr>
            <a:normAutofit/>
          </a:bodyPr>
          <a:lstStyle/>
          <a:p>
            <a:r>
              <a:rPr lang="en-US" sz="4400" b="1" dirty="0">
                <a:solidFill>
                  <a:srgbClr val="FFFFFF"/>
                </a:solidFill>
                <a:effectLst>
                  <a:outerShdw blurRad="38100" dist="38100" dir="2700000" algn="tl">
                    <a:srgbClr val="000000">
                      <a:alpha val="43137"/>
                    </a:srgbClr>
                  </a:outerShdw>
                </a:effectLst>
              </a:rPr>
              <a:t>Basic Emergency Care</a:t>
            </a:r>
          </a:p>
        </p:txBody>
      </p:sp>
      <p:sp>
        <p:nvSpPr>
          <p:cNvPr id="3" name="Subtitle 2">
            <a:extLst>
              <a:ext uri="{FF2B5EF4-FFF2-40B4-BE49-F238E27FC236}">
                <a16:creationId xmlns:a16="http://schemas.microsoft.com/office/drawing/2014/main" id="{37CEE84D-0A3A-3868-7BFF-663D001012B3}"/>
              </a:ext>
            </a:extLst>
          </p:cNvPr>
          <p:cNvSpPr>
            <a:spLocks noGrp="1"/>
          </p:cNvSpPr>
          <p:nvPr>
            <p:ph type="subTitle" idx="1"/>
          </p:nvPr>
        </p:nvSpPr>
        <p:spPr>
          <a:xfrm>
            <a:off x="457200" y="3026045"/>
            <a:ext cx="3659246" cy="1781590"/>
          </a:xfrm>
        </p:spPr>
        <p:txBody>
          <a:bodyPr>
            <a:normAutofit/>
          </a:bodyPr>
          <a:lstStyle/>
          <a:p>
            <a:r>
              <a:rPr lang="en-US" sz="1500" b="1" i="1" dirty="0">
                <a:solidFill>
                  <a:srgbClr val="FFFFFF"/>
                </a:solidFill>
                <a:effectLst>
                  <a:outerShdw blurRad="38100" dist="38100" dir="2700000" algn="tl">
                    <a:srgbClr val="000000">
                      <a:alpha val="43137"/>
                    </a:srgbClr>
                  </a:outerShdw>
                </a:effectLst>
              </a:rPr>
              <a:t>Putting the Pieces Together</a:t>
            </a:r>
          </a:p>
          <a:p>
            <a:endParaRPr lang="en-US" sz="1200" b="1" dirty="0">
              <a:solidFill>
                <a:schemeClr val="bg1"/>
              </a:solidFill>
            </a:endParaRPr>
          </a:p>
          <a:p>
            <a:r>
              <a:rPr lang="en-US" sz="1200" b="1" dirty="0">
                <a:solidFill>
                  <a:schemeClr val="bg1"/>
                </a:solidFill>
              </a:rPr>
              <a:t>The American Civil Defense Association </a:t>
            </a:r>
          </a:p>
          <a:p>
            <a:r>
              <a:rPr lang="en-US" sz="1200" b="1" dirty="0">
                <a:solidFill>
                  <a:schemeClr val="bg1"/>
                </a:solidFill>
              </a:rPr>
              <a:t>Educating American Families About Civil Defense Since 1962! </a:t>
            </a:r>
          </a:p>
          <a:p>
            <a:endParaRPr lang="en-US" sz="1500" b="1" i="1" dirty="0">
              <a:solidFill>
                <a:srgbClr val="FFFFFF"/>
              </a:solidFill>
              <a:effectLst>
                <a:outerShdw blurRad="38100" dist="38100" dir="2700000" algn="tl">
                  <a:srgbClr val="000000">
                    <a:alpha val="43137"/>
                  </a:srgbClr>
                </a:outerShdw>
              </a:effectLst>
            </a:endParaRPr>
          </a:p>
          <a:p>
            <a:endParaRPr lang="en-US" sz="1500" dirty="0">
              <a:solidFill>
                <a:srgbClr val="FFFFFF"/>
              </a:solidFill>
            </a:endParaRPr>
          </a:p>
        </p:txBody>
      </p:sp>
      <p:pic>
        <p:nvPicPr>
          <p:cNvPr id="4" name="Picture 3" descr="Jigsaw puzzles in plastic figures">
            <a:extLst>
              <a:ext uri="{FF2B5EF4-FFF2-40B4-BE49-F238E27FC236}">
                <a16:creationId xmlns:a16="http://schemas.microsoft.com/office/drawing/2014/main" id="{6939DE02-D8C3-EC7B-560B-339B5A63323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639733" y="10"/>
            <a:ext cx="7552266" cy="6857990"/>
          </a:xfrm>
          <a:prstGeom prst="rect">
            <a:avLst/>
          </a:prstGeom>
        </p:spPr>
      </p:pic>
      <p:sp>
        <p:nvSpPr>
          <p:cNvPr id="16" name="Rectangle 10">
            <a:extLst>
              <a:ext uri="{FF2B5EF4-FFF2-40B4-BE49-F238E27FC236}">
                <a16:creationId xmlns:a16="http://schemas.microsoft.com/office/drawing/2014/main" id="{4AB900CC-5074-4746-A1A4-AF640455BD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475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6" name="Picture 5" descr="Logo&#10;&#10;Description automatically generated">
            <a:extLst>
              <a:ext uri="{FF2B5EF4-FFF2-40B4-BE49-F238E27FC236}">
                <a16:creationId xmlns:a16="http://schemas.microsoft.com/office/drawing/2014/main" id="{E15BD8F5-7D56-BE59-18D5-06734DF70A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8326" y="4678999"/>
            <a:ext cx="2102142" cy="2050365"/>
          </a:xfrm>
          <a:prstGeom prst="rect">
            <a:avLst/>
          </a:prstGeom>
        </p:spPr>
      </p:pic>
    </p:spTree>
    <p:extLst>
      <p:ext uri="{BB962C8B-B14F-4D97-AF65-F5344CB8AC3E}">
        <p14:creationId xmlns:p14="http://schemas.microsoft.com/office/powerpoint/2010/main" val="20185126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0CA39-F874-A0CE-9281-8B6B30A42962}"/>
              </a:ext>
            </a:extLst>
          </p:cNvPr>
          <p:cNvSpPr>
            <a:spLocks noGrp="1"/>
          </p:cNvSpPr>
          <p:nvPr>
            <p:ph type="title"/>
          </p:nvPr>
        </p:nvSpPr>
        <p:spPr>
          <a:xfrm>
            <a:off x="1097280" y="286603"/>
            <a:ext cx="10058400" cy="1450757"/>
          </a:xfrm>
        </p:spPr>
        <p:txBody>
          <a:bodyPr>
            <a:normAutofit/>
          </a:bodyPr>
          <a:lstStyle/>
          <a:p>
            <a:r>
              <a:rPr lang="en-US" b="1" dirty="0">
                <a:effectLst>
                  <a:outerShdw blurRad="38100" dist="38100" dir="2700000" algn="tl">
                    <a:srgbClr val="000000">
                      <a:alpha val="43137"/>
                    </a:srgbClr>
                  </a:outerShdw>
                </a:effectLst>
              </a:rPr>
              <a:t>Colonel Jim Smith</a:t>
            </a:r>
          </a:p>
        </p:txBody>
      </p:sp>
      <p:pic>
        <p:nvPicPr>
          <p:cNvPr id="5" name="Picture 4" descr="A person standing next to a dog&#10;&#10;Description automatically generated with medium confidence">
            <a:extLst>
              <a:ext uri="{FF2B5EF4-FFF2-40B4-BE49-F238E27FC236}">
                <a16:creationId xmlns:a16="http://schemas.microsoft.com/office/drawing/2014/main" id="{0AE69855-E7B3-E9C8-E3BF-A560E0E0D195}"/>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r="-3"/>
          <a:stretch/>
        </p:blipFill>
        <p:spPr>
          <a:xfrm>
            <a:off x="1366980" y="1916318"/>
            <a:ext cx="2097322" cy="3796280"/>
          </a:xfrm>
          <a:prstGeom prst="rect">
            <a:avLst/>
          </a:prstGeom>
        </p:spPr>
      </p:pic>
      <p:pic>
        <p:nvPicPr>
          <p:cNvPr id="4" name="Picture 3">
            <a:extLst>
              <a:ext uri="{FF2B5EF4-FFF2-40B4-BE49-F238E27FC236}">
                <a16:creationId xmlns:a16="http://schemas.microsoft.com/office/drawing/2014/main" id="{741B1524-89E6-16E1-C2AB-AA4A6E686DAF}"/>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3719942" y="1916318"/>
            <a:ext cx="2376057" cy="3471012"/>
          </a:xfrm>
          <a:prstGeom prst="rect">
            <a:avLst/>
          </a:prstGeom>
        </p:spPr>
      </p:pic>
      <p:sp>
        <p:nvSpPr>
          <p:cNvPr id="3" name="Content Placeholder 2">
            <a:extLst>
              <a:ext uri="{FF2B5EF4-FFF2-40B4-BE49-F238E27FC236}">
                <a16:creationId xmlns:a16="http://schemas.microsoft.com/office/drawing/2014/main" id="{302FF872-7F04-9130-6566-D83E2B5BCB9E}"/>
              </a:ext>
            </a:extLst>
          </p:cNvPr>
          <p:cNvSpPr>
            <a:spLocks noGrp="1"/>
          </p:cNvSpPr>
          <p:nvPr>
            <p:ph idx="1"/>
          </p:nvPr>
        </p:nvSpPr>
        <p:spPr>
          <a:xfrm>
            <a:off x="6351639" y="1845733"/>
            <a:ext cx="5397016" cy="4476771"/>
          </a:xfrm>
        </p:spPr>
        <p:txBody>
          <a:bodyPr>
            <a:normAutofit lnSpcReduction="10000"/>
          </a:bodyPr>
          <a:lstStyle/>
          <a:p>
            <a:r>
              <a:rPr lang="en-US" sz="1200" dirty="0"/>
              <a:t>More than 50 years experience as a paramedic and public safety responder</a:t>
            </a:r>
          </a:p>
          <a:p>
            <a:r>
              <a:rPr lang="en-US" sz="1200" dirty="0"/>
              <a:t>Public safety director for a rural community, served as a Captain and Bureau Commander for a metropolitan police agency, and served as public safety coordinator for a large university system</a:t>
            </a:r>
          </a:p>
          <a:p>
            <a:r>
              <a:rPr lang="en-US" sz="1200" dirty="0"/>
              <a:t>Researched, written, and published more than 50 articles in journals, with two patents in the explosive and blast mitigation arenas derived from this research</a:t>
            </a:r>
          </a:p>
          <a:p>
            <a:r>
              <a:rPr lang="en-US" sz="1200" dirty="0"/>
              <a:t>Master of science in safety from University of Southern California</a:t>
            </a:r>
          </a:p>
          <a:p>
            <a:r>
              <a:rPr lang="en-US" sz="1200" dirty="0"/>
              <a:t>Coauthor of </a:t>
            </a:r>
            <a:r>
              <a:rPr lang="en-US" sz="1200" b="1" i="1" dirty="0">
                <a:effectLst>
                  <a:outerShdw blurRad="38100" dist="38100" dir="2700000" algn="tl">
                    <a:srgbClr val="000000">
                      <a:alpha val="43137"/>
                    </a:srgbClr>
                  </a:outerShdw>
                </a:effectLst>
              </a:rPr>
              <a:t>Tactical Medicine Essentials </a:t>
            </a:r>
            <a:r>
              <a:rPr lang="en-US" sz="1200" dirty="0"/>
              <a:t>textbook endorsed by the American College of Emergency Physicians</a:t>
            </a:r>
          </a:p>
          <a:p>
            <a:r>
              <a:rPr lang="en-US" sz="1200" dirty="0"/>
              <a:t>Teaches “</a:t>
            </a:r>
            <a:r>
              <a:rPr lang="en-US" sz="1200" i="1" dirty="0"/>
              <a:t>TacMed Essentials</a:t>
            </a:r>
            <a:r>
              <a:rPr lang="en-US" sz="1200" dirty="0"/>
              <a:t>,” the course designed from </a:t>
            </a:r>
            <a:r>
              <a:rPr lang="en-US" sz="1200" b="1" i="1" dirty="0">
                <a:effectLst>
                  <a:outerShdw blurRad="38100" dist="38100" dir="2700000" algn="tl">
                    <a:srgbClr val="000000">
                      <a:alpha val="43137"/>
                    </a:srgbClr>
                  </a:outerShdw>
                </a:effectLst>
              </a:rPr>
              <a:t>Tactical Medicine Essentials</a:t>
            </a:r>
            <a:r>
              <a:rPr lang="en-US" sz="1200" dirty="0"/>
              <a:t> for physicians, nurses, and EMSP</a:t>
            </a:r>
          </a:p>
          <a:p>
            <a:r>
              <a:rPr lang="en-US" sz="1200" dirty="0"/>
              <a:t>ACLS, PALS, BLS, and ITLS Instructor since the program's inception in the 1970s and 1980s</a:t>
            </a:r>
          </a:p>
          <a:p>
            <a:r>
              <a:rPr lang="en-US" sz="1200" dirty="0"/>
              <a:t>Teaches at every level of EMSP classes since 1975</a:t>
            </a:r>
          </a:p>
          <a:p>
            <a:r>
              <a:rPr lang="en-US" sz="1200" dirty="0"/>
              <a:t>Teaches for two universities, state regional EMS Council, guest instructor at a medical school</a:t>
            </a:r>
          </a:p>
          <a:p>
            <a:r>
              <a:rPr lang="en-US" sz="1200" dirty="0"/>
              <a:t>Served on federal counter terrorism task force</a:t>
            </a:r>
          </a:p>
        </p:txBody>
      </p:sp>
      <p:sp>
        <p:nvSpPr>
          <p:cNvPr id="6" name="Rectangle 5">
            <a:extLst>
              <a:ext uri="{FF2B5EF4-FFF2-40B4-BE49-F238E27FC236}">
                <a16:creationId xmlns:a16="http://schemas.microsoft.com/office/drawing/2014/main" id="{2560960F-1006-9890-08F5-90C40D3B5424}"/>
              </a:ext>
            </a:extLst>
          </p:cNvPr>
          <p:cNvSpPr/>
          <p:nvPr/>
        </p:nvSpPr>
        <p:spPr>
          <a:xfrm>
            <a:off x="1493196" y="1968288"/>
            <a:ext cx="436343" cy="557936"/>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73DCAE7D-B365-DF87-3194-BA4C901D17F3}"/>
              </a:ext>
            </a:extLst>
          </p:cNvPr>
          <p:cNvSpPr txBox="1"/>
          <p:nvPr/>
        </p:nvSpPr>
        <p:spPr>
          <a:xfrm>
            <a:off x="-63072" y="5665674"/>
            <a:ext cx="4946115" cy="646331"/>
          </a:xfrm>
          <a:prstGeom prst="rect">
            <a:avLst/>
          </a:prstGeom>
          <a:noFill/>
        </p:spPr>
        <p:txBody>
          <a:bodyPr wrap="square" rtlCol="0">
            <a:spAutoFit/>
          </a:bodyPr>
          <a:lstStyle/>
          <a:p>
            <a:pPr algn="ctr"/>
            <a:r>
              <a:rPr lang="en-US" dirty="0"/>
              <a:t>Deployed with a federal counter terrorism task force, photo with Baby Bear at 140 pounds</a:t>
            </a:r>
          </a:p>
        </p:txBody>
      </p:sp>
      <p:sp>
        <p:nvSpPr>
          <p:cNvPr id="8" name="Rectangle 7">
            <a:extLst>
              <a:ext uri="{FF2B5EF4-FFF2-40B4-BE49-F238E27FC236}">
                <a16:creationId xmlns:a16="http://schemas.microsoft.com/office/drawing/2014/main" id="{C1ECCC10-922C-93EF-8F07-63D08EB389F5}"/>
              </a:ext>
            </a:extLst>
          </p:cNvPr>
          <p:cNvSpPr/>
          <p:nvPr/>
        </p:nvSpPr>
        <p:spPr>
          <a:xfrm>
            <a:off x="2688956" y="1916318"/>
            <a:ext cx="775346" cy="151268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2F051C4-548E-306B-8F69-17FF943C87A3}"/>
              </a:ext>
            </a:extLst>
          </p:cNvPr>
          <p:cNvSpPr/>
          <p:nvPr/>
        </p:nvSpPr>
        <p:spPr>
          <a:xfrm>
            <a:off x="3270142" y="3428999"/>
            <a:ext cx="201478" cy="228359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813A4A8-CF23-60A0-8030-8EE2E16A427F}"/>
              </a:ext>
            </a:extLst>
          </p:cNvPr>
          <p:cNvSpPr/>
          <p:nvPr/>
        </p:nvSpPr>
        <p:spPr>
          <a:xfrm>
            <a:off x="1366980" y="2526224"/>
            <a:ext cx="201478" cy="3007416"/>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362FC6D-2719-6E87-45C5-725991BA996B}"/>
              </a:ext>
            </a:extLst>
          </p:cNvPr>
          <p:cNvSpPr/>
          <p:nvPr/>
        </p:nvSpPr>
        <p:spPr>
          <a:xfrm>
            <a:off x="1366980" y="5284922"/>
            <a:ext cx="1043006" cy="427676"/>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337145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Freeform: Shape 24">
            <a:extLst>
              <a:ext uri="{FF2B5EF4-FFF2-40B4-BE49-F238E27FC236}">
                <a16:creationId xmlns:a16="http://schemas.microsoft.com/office/drawing/2014/main" id="{1284CA7F-B696-4085-84C6-CD668817E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6050278" cy="3400925"/>
          </a:xfrm>
          <a:custGeom>
            <a:avLst/>
            <a:gdLst>
              <a:gd name="connsiteX0" fmla="*/ 0 w 6050278"/>
              <a:gd name="connsiteY0" fmla="*/ 0 h 3400925"/>
              <a:gd name="connsiteX1" fmla="*/ 6050278 w 6050278"/>
              <a:gd name="connsiteY1" fmla="*/ 0 h 3400925"/>
              <a:gd name="connsiteX2" fmla="*/ 6050278 w 6050278"/>
              <a:gd name="connsiteY2" fmla="*/ 1827306 h 3400925"/>
              <a:gd name="connsiteX3" fmla="*/ 3892296 w 6050278"/>
              <a:gd name="connsiteY3" fmla="*/ 1827306 h 3400925"/>
              <a:gd name="connsiteX4" fmla="*/ 3892296 w 6050278"/>
              <a:gd name="connsiteY4" fmla="*/ 3400925 h 3400925"/>
              <a:gd name="connsiteX5" fmla="*/ 0 w 6050278"/>
              <a:gd name="connsiteY5" fmla="*/ 3400925 h 34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50278" h="3400925">
                <a:moveTo>
                  <a:pt x="0" y="0"/>
                </a:moveTo>
                <a:lnTo>
                  <a:pt x="6050278" y="0"/>
                </a:lnTo>
                <a:lnTo>
                  <a:pt x="6050278" y="1827306"/>
                </a:lnTo>
                <a:lnTo>
                  <a:pt x="3892296" y="1827306"/>
                </a:lnTo>
                <a:lnTo>
                  <a:pt x="3892296" y="3400925"/>
                </a:lnTo>
                <a:lnTo>
                  <a:pt x="0" y="3400925"/>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a:extLst>
              <a:ext uri="{FF2B5EF4-FFF2-40B4-BE49-F238E27FC236}">
                <a16:creationId xmlns:a16="http://schemas.microsoft.com/office/drawing/2014/main" id="{C7993D2D-20AA-3397-3535-67F053A8DCD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300169" y="643467"/>
            <a:ext cx="1613668" cy="2435726"/>
          </a:xfrm>
          <a:prstGeom prst="rect">
            <a:avLst/>
          </a:prstGeom>
        </p:spPr>
      </p:pic>
      <p:sp>
        <p:nvSpPr>
          <p:cNvPr id="27" name="Freeform: Shape 26">
            <a:extLst>
              <a:ext uri="{FF2B5EF4-FFF2-40B4-BE49-F238E27FC236}">
                <a16:creationId xmlns:a16="http://schemas.microsoft.com/office/drawing/2014/main" id="{858A10F4-B847-4777-BC82-782F6FB36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41722" y="1"/>
            <a:ext cx="6050278" cy="3400925"/>
          </a:xfrm>
          <a:custGeom>
            <a:avLst/>
            <a:gdLst>
              <a:gd name="connsiteX0" fmla="*/ 0 w 6050278"/>
              <a:gd name="connsiteY0" fmla="*/ 0 h 3400925"/>
              <a:gd name="connsiteX1" fmla="*/ 6050278 w 6050278"/>
              <a:gd name="connsiteY1" fmla="*/ 0 h 3400925"/>
              <a:gd name="connsiteX2" fmla="*/ 6050278 w 6050278"/>
              <a:gd name="connsiteY2" fmla="*/ 3400925 h 3400925"/>
              <a:gd name="connsiteX3" fmla="*/ 2157982 w 6050278"/>
              <a:gd name="connsiteY3" fmla="*/ 3400925 h 3400925"/>
              <a:gd name="connsiteX4" fmla="*/ 2157982 w 6050278"/>
              <a:gd name="connsiteY4" fmla="*/ 1827306 h 3400925"/>
              <a:gd name="connsiteX5" fmla="*/ 0 w 6050278"/>
              <a:gd name="connsiteY5" fmla="*/ 1827306 h 34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50278" h="3400925">
                <a:moveTo>
                  <a:pt x="0" y="0"/>
                </a:moveTo>
                <a:lnTo>
                  <a:pt x="6050278" y="0"/>
                </a:lnTo>
                <a:lnTo>
                  <a:pt x="6050278" y="3400925"/>
                </a:lnTo>
                <a:lnTo>
                  <a:pt x="2157982" y="3400925"/>
                </a:lnTo>
                <a:lnTo>
                  <a:pt x="2157982" y="1827306"/>
                </a:lnTo>
                <a:lnTo>
                  <a:pt x="0" y="1827306"/>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Freeform: Shape 28">
            <a:extLst>
              <a:ext uri="{FF2B5EF4-FFF2-40B4-BE49-F238E27FC236}">
                <a16:creationId xmlns:a16="http://schemas.microsoft.com/office/drawing/2014/main" id="{8883B597-C9A1-46EF-AB6B-71DF0B1ED4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489159"/>
            <a:ext cx="6050278" cy="3368841"/>
          </a:xfrm>
          <a:custGeom>
            <a:avLst/>
            <a:gdLst>
              <a:gd name="connsiteX0" fmla="*/ 0 w 6050278"/>
              <a:gd name="connsiteY0" fmla="*/ 0 h 3368841"/>
              <a:gd name="connsiteX1" fmla="*/ 3892296 w 6050278"/>
              <a:gd name="connsiteY1" fmla="*/ 0 h 3368841"/>
              <a:gd name="connsiteX2" fmla="*/ 3892296 w 6050278"/>
              <a:gd name="connsiteY2" fmla="*/ 1541535 h 3368841"/>
              <a:gd name="connsiteX3" fmla="*/ 6050278 w 6050278"/>
              <a:gd name="connsiteY3" fmla="*/ 1541535 h 3368841"/>
              <a:gd name="connsiteX4" fmla="*/ 6050278 w 6050278"/>
              <a:gd name="connsiteY4" fmla="*/ 3368841 h 3368841"/>
              <a:gd name="connsiteX5" fmla="*/ 0 w 6050278"/>
              <a:gd name="connsiteY5" fmla="*/ 3368841 h 336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50278" h="3368841">
                <a:moveTo>
                  <a:pt x="0" y="0"/>
                </a:moveTo>
                <a:lnTo>
                  <a:pt x="3892296" y="0"/>
                </a:lnTo>
                <a:lnTo>
                  <a:pt x="3892296" y="1541535"/>
                </a:lnTo>
                <a:lnTo>
                  <a:pt x="6050278" y="1541535"/>
                </a:lnTo>
                <a:lnTo>
                  <a:pt x="6050278" y="3368841"/>
                </a:lnTo>
                <a:lnTo>
                  <a:pt x="0" y="3368841"/>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Picture 2" descr="C:\Users\jsmith\Pictures\Brody.jpg">
            <a:extLst>
              <a:ext uri="{FF2B5EF4-FFF2-40B4-BE49-F238E27FC236}">
                <a16:creationId xmlns:a16="http://schemas.microsoft.com/office/drawing/2014/main" id="{6B758364-6E10-EC9B-1341-84B2DEA254BD}"/>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b="-3"/>
          <a:stretch/>
        </p:blipFill>
        <p:spPr bwMode="auto">
          <a:xfrm>
            <a:off x="1302846" y="3826725"/>
            <a:ext cx="1608313" cy="2399572"/>
          </a:xfrm>
          <a:prstGeom prst="rect">
            <a:avLst/>
          </a:prstGeom>
          <a:noFill/>
          <a:extLst>
            <a:ext uri="{909E8E84-426E-40DD-AFC4-6F175D3DCCD1}">
              <a14:hiddenFill xmlns:a14="http://schemas.microsoft.com/office/drawing/2010/main">
                <a:solidFill>
                  <a:srgbClr val="FFFFFF"/>
                </a:solidFill>
              </a14:hiddenFill>
            </a:ext>
          </a:extLst>
        </p:spPr>
      </p:pic>
      <p:sp>
        <p:nvSpPr>
          <p:cNvPr id="31" name="Freeform: Shape 30">
            <a:extLst>
              <a:ext uri="{FF2B5EF4-FFF2-40B4-BE49-F238E27FC236}">
                <a16:creationId xmlns:a16="http://schemas.microsoft.com/office/drawing/2014/main" id="{A0B38421-369F-445C-9543-5BC17BC090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41722" y="3489159"/>
            <a:ext cx="6050278" cy="3368841"/>
          </a:xfrm>
          <a:custGeom>
            <a:avLst/>
            <a:gdLst>
              <a:gd name="connsiteX0" fmla="*/ 2157982 w 6050278"/>
              <a:gd name="connsiteY0" fmla="*/ 0 h 3368841"/>
              <a:gd name="connsiteX1" fmla="*/ 6050278 w 6050278"/>
              <a:gd name="connsiteY1" fmla="*/ 0 h 3368841"/>
              <a:gd name="connsiteX2" fmla="*/ 6050278 w 6050278"/>
              <a:gd name="connsiteY2" fmla="*/ 3368841 h 3368841"/>
              <a:gd name="connsiteX3" fmla="*/ 0 w 6050278"/>
              <a:gd name="connsiteY3" fmla="*/ 3368841 h 3368841"/>
              <a:gd name="connsiteX4" fmla="*/ 0 w 6050278"/>
              <a:gd name="connsiteY4" fmla="*/ 1541535 h 3368841"/>
              <a:gd name="connsiteX5" fmla="*/ 2157982 w 6050278"/>
              <a:gd name="connsiteY5" fmla="*/ 1541535 h 336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50278" h="3368841">
                <a:moveTo>
                  <a:pt x="2157982" y="0"/>
                </a:moveTo>
                <a:lnTo>
                  <a:pt x="6050278" y="0"/>
                </a:lnTo>
                <a:lnTo>
                  <a:pt x="6050278" y="3368841"/>
                </a:lnTo>
                <a:lnTo>
                  <a:pt x="0" y="3368841"/>
                </a:lnTo>
                <a:lnTo>
                  <a:pt x="0" y="1541535"/>
                </a:lnTo>
                <a:lnTo>
                  <a:pt x="2157982" y="1541535"/>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FAA9CE81-CAF0-41E3-8E73-CAFA13A0B1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83736" y="1918638"/>
            <a:ext cx="4224528" cy="3020725"/>
          </a:xfrm>
          <a:custGeom>
            <a:avLst/>
            <a:gdLst>
              <a:gd name="connsiteX0" fmla="*/ 0 w 4224528"/>
              <a:gd name="connsiteY0" fmla="*/ 0 h 3020725"/>
              <a:gd name="connsiteX1" fmla="*/ 4224528 w 4224528"/>
              <a:gd name="connsiteY1" fmla="*/ 0 h 3020725"/>
              <a:gd name="connsiteX2" fmla="*/ 4224528 w 4224528"/>
              <a:gd name="connsiteY2" fmla="*/ 3020725 h 3020725"/>
              <a:gd name="connsiteX3" fmla="*/ 0 w 4224528"/>
              <a:gd name="connsiteY3" fmla="*/ 3020725 h 3020725"/>
            </a:gdLst>
            <a:ahLst/>
            <a:cxnLst>
              <a:cxn ang="0">
                <a:pos x="connsiteX0" y="connsiteY0"/>
              </a:cxn>
              <a:cxn ang="0">
                <a:pos x="connsiteX1" y="connsiteY1"/>
              </a:cxn>
              <a:cxn ang="0">
                <a:pos x="connsiteX2" y="connsiteY2"/>
              </a:cxn>
              <a:cxn ang="0">
                <a:pos x="connsiteX3" y="connsiteY3"/>
              </a:cxn>
            </a:cxnLst>
            <a:rect l="l" t="t" r="r" b="b"/>
            <a:pathLst>
              <a:path w="4224528" h="3020725">
                <a:moveTo>
                  <a:pt x="0" y="0"/>
                </a:moveTo>
                <a:lnTo>
                  <a:pt x="4224528" y="0"/>
                </a:lnTo>
                <a:lnTo>
                  <a:pt x="4224528" y="3020725"/>
                </a:lnTo>
                <a:lnTo>
                  <a:pt x="0" y="3020725"/>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A picture containing person, photo, building, person&#10;&#10;Description automatically generated">
            <a:extLst>
              <a:ext uri="{FF2B5EF4-FFF2-40B4-BE49-F238E27FC236}">
                <a16:creationId xmlns:a16="http://schemas.microsoft.com/office/drawing/2014/main" id="{6A73FDB6-7591-4E67-D72C-DD03D287DD9C}"/>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121688" y="2161585"/>
            <a:ext cx="1948624" cy="2534829"/>
          </a:xfrm>
          <a:prstGeom prst="rect">
            <a:avLst/>
          </a:prstGeom>
        </p:spPr>
      </p:pic>
      <p:pic>
        <p:nvPicPr>
          <p:cNvPr id="8" name="Picture 4" descr="Image result for homeland security emergency medical response">
            <a:extLst>
              <a:ext uri="{FF2B5EF4-FFF2-40B4-BE49-F238E27FC236}">
                <a16:creationId xmlns:a16="http://schemas.microsoft.com/office/drawing/2014/main" id="{925D14C0-CB53-6263-345F-4E42B618FC3A}"/>
              </a:ext>
            </a:extLst>
          </p:cNvPr>
          <p:cNvPicPr>
            <a:picLocks noChangeAspect="1" noChangeArrowheads="1"/>
          </p:cNvPicPr>
          <p:nvPr/>
        </p:nvPicPr>
        <p:blipFill>
          <a:blip r:embed="rId5" cstate="email">
            <a:extLst>
              <a:ext uri="{28A0092B-C50C-407E-A947-70E740481C1C}">
                <a14:useLocalDpi xmlns:a14="http://schemas.microsoft.com/office/drawing/2010/main"/>
              </a:ext>
            </a:extLst>
          </a:blip>
          <a:stretch>
            <a:fillRect/>
          </a:stretch>
        </p:blipFill>
        <p:spPr bwMode="auto">
          <a:xfrm>
            <a:off x="9142703" y="631704"/>
            <a:ext cx="1884586" cy="242085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Logo&#10;&#10;Description automatically generated">
            <a:extLst>
              <a:ext uri="{FF2B5EF4-FFF2-40B4-BE49-F238E27FC236}">
                <a16:creationId xmlns:a16="http://schemas.microsoft.com/office/drawing/2014/main" id="{3465C3D2-DC3B-3635-6801-E5F0F46E59F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8877293" y="3810893"/>
            <a:ext cx="2415404" cy="2415404"/>
          </a:xfrm>
          <a:prstGeom prst="rect">
            <a:avLst/>
          </a:prstGeom>
        </p:spPr>
      </p:pic>
    </p:spTree>
    <p:extLst>
      <p:ext uri="{BB962C8B-B14F-4D97-AF65-F5344CB8AC3E}">
        <p14:creationId xmlns:p14="http://schemas.microsoft.com/office/powerpoint/2010/main" val="42053806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B5993E2-C02B-4335-ABA5-D8EC465551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0B801A2-5622-4BE8-9AD2-C337A2CD0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C3059A2C-ABAB-CA88-340A-51DC1BBEFFA2}"/>
              </a:ext>
            </a:extLst>
          </p:cNvPr>
          <p:cNvSpPr>
            <a:spLocks noGrp="1"/>
          </p:cNvSpPr>
          <p:nvPr>
            <p:ph type="title"/>
          </p:nvPr>
        </p:nvSpPr>
        <p:spPr>
          <a:xfrm>
            <a:off x="492370" y="516835"/>
            <a:ext cx="3084844" cy="5772840"/>
          </a:xfrm>
        </p:spPr>
        <p:txBody>
          <a:bodyPr anchor="ctr">
            <a:normAutofit/>
          </a:bodyPr>
          <a:lstStyle/>
          <a:p>
            <a:r>
              <a:rPr lang="en-US" sz="3600" b="1" dirty="0">
                <a:solidFill>
                  <a:srgbClr val="FFFFFF"/>
                </a:solidFill>
                <a:effectLst>
                  <a:outerShdw blurRad="38100" dist="38100" dir="2700000" algn="tl">
                    <a:srgbClr val="000000">
                      <a:alpha val="43137"/>
                    </a:srgbClr>
                  </a:outerShdw>
                </a:effectLst>
              </a:rPr>
              <a:t>Overview</a:t>
            </a:r>
          </a:p>
        </p:txBody>
      </p:sp>
      <p:sp>
        <p:nvSpPr>
          <p:cNvPr id="13" name="Rectangle 12">
            <a:extLst>
              <a:ext uri="{FF2B5EF4-FFF2-40B4-BE49-F238E27FC236}">
                <a16:creationId xmlns:a16="http://schemas.microsoft.com/office/drawing/2014/main" id="{B7AF614F-5BC3-4086-99F5-B87C5847A0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5" name="Content Placeholder 2">
            <a:extLst>
              <a:ext uri="{FF2B5EF4-FFF2-40B4-BE49-F238E27FC236}">
                <a16:creationId xmlns:a16="http://schemas.microsoft.com/office/drawing/2014/main" id="{CD19C6C9-CE4D-7C9A-45B9-D359E317661D}"/>
              </a:ext>
            </a:extLst>
          </p:cNvPr>
          <p:cNvGraphicFramePr>
            <a:graphicFrameLocks noGrp="1"/>
          </p:cNvGraphicFramePr>
          <p:nvPr>
            <p:ph idx="1"/>
            <p:extLst>
              <p:ext uri="{D42A27DB-BD31-4B8C-83A1-F6EECF244321}">
                <p14:modId xmlns:p14="http://schemas.microsoft.com/office/powerpoint/2010/main" val="2267853070"/>
              </p:ext>
            </p:extLst>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411091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6">
            <a:extLst>
              <a:ext uri="{FF2B5EF4-FFF2-40B4-BE49-F238E27FC236}">
                <a16:creationId xmlns:a16="http://schemas.microsoft.com/office/drawing/2014/main" id="{C33BF9DD-8A45-4EEE-B231-0A14D322E5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2149AFC-6BED-FA19-ADCB-262D01B39777}"/>
              </a:ext>
            </a:extLst>
          </p:cNvPr>
          <p:cNvSpPr>
            <a:spLocks noGrp="1"/>
          </p:cNvSpPr>
          <p:nvPr>
            <p:ph type="title"/>
          </p:nvPr>
        </p:nvSpPr>
        <p:spPr>
          <a:xfrm>
            <a:off x="4974771" y="634946"/>
            <a:ext cx="6574972" cy="1450757"/>
          </a:xfrm>
        </p:spPr>
        <p:txBody>
          <a:bodyPr>
            <a:normAutofit/>
          </a:bodyPr>
          <a:lstStyle/>
          <a:p>
            <a:r>
              <a:rPr lang="en-US" b="1" dirty="0"/>
              <a:t>What is the more dangerous?</a:t>
            </a:r>
          </a:p>
        </p:txBody>
      </p:sp>
      <p:pic>
        <p:nvPicPr>
          <p:cNvPr id="5" name="Picture 4" descr="A picture containing text, sign, clipart&#10;&#10;Description automatically generated">
            <a:extLst>
              <a:ext uri="{FF2B5EF4-FFF2-40B4-BE49-F238E27FC236}">
                <a16:creationId xmlns:a16="http://schemas.microsoft.com/office/drawing/2014/main" id="{35BC9D54-1A18-F3FE-1CC0-001D7869FB02}"/>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42257" y="1515662"/>
            <a:ext cx="4001315" cy="3563243"/>
          </a:xfrm>
          <a:prstGeom prst="rect">
            <a:avLst/>
          </a:prstGeom>
        </p:spPr>
      </p:pic>
      <p:cxnSp>
        <p:nvCxnSpPr>
          <p:cNvPr id="19" name="Straight Connector 18">
            <a:extLst>
              <a:ext uri="{FF2B5EF4-FFF2-40B4-BE49-F238E27FC236}">
                <a16:creationId xmlns:a16="http://schemas.microsoft.com/office/drawing/2014/main" id="{9020DCC9-F851-4562-BB20-1AB3C51BFD0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4770" y="2086188"/>
            <a:ext cx="608976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EBEACF3-A899-E9E9-EA63-ED29421A8194}"/>
              </a:ext>
            </a:extLst>
          </p:cNvPr>
          <p:cNvSpPr>
            <a:spLocks noGrp="1"/>
          </p:cNvSpPr>
          <p:nvPr>
            <p:ph idx="1"/>
          </p:nvPr>
        </p:nvSpPr>
        <p:spPr>
          <a:xfrm>
            <a:off x="4974769" y="2198913"/>
            <a:ext cx="6574973" cy="4024135"/>
          </a:xfrm>
        </p:spPr>
        <p:txBody>
          <a:bodyPr>
            <a:normAutofit/>
          </a:bodyPr>
          <a:lstStyle/>
          <a:p>
            <a:r>
              <a:rPr lang="en-US" sz="1400" b="1" dirty="0"/>
              <a:t>Statistically what are the more dangerous?</a:t>
            </a:r>
          </a:p>
          <a:p>
            <a:r>
              <a:rPr lang="en-US" sz="1600" dirty="0"/>
              <a:t>Driving a motor vehicle</a:t>
            </a:r>
          </a:p>
          <a:p>
            <a:r>
              <a:rPr lang="en-US" sz="1600" dirty="0"/>
              <a:t>Living in a very high crime area</a:t>
            </a:r>
          </a:p>
          <a:p>
            <a:r>
              <a:rPr lang="en-US" sz="1600" dirty="0"/>
              <a:t>Hospital inpatient or prescribed a new drug</a:t>
            </a:r>
          </a:p>
          <a:p>
            <a:r>
              <a:rPr lang="en-US" sz="1600" dirty="0"/>
              <a:t>Snakebite</a:t>
            </a:r>
          </a:p>
          <a:p>
            <a:r>
              <a:rPr lang="en-US" sz="1600" dirty="0"/>
              <a:t>Honeybee Sting</a:t>
            </a:r>
          </a:p>
          <a:p>
            <a:r>
              <a:rPr lang="en-US" sz="1600" dirty="0"/>
              <a:t>Bear attack</a:t>
            </a:r>
          </a:p>
          <a:p>
            <a:r>
              <a:rPr lang="en-US" sz="1600" dirty="0"/>
              <a:t>Handling cows as a cowboy</a:t>
            </a:r>
          </a:p>
          <a:p>
            <a:r>
              <a:rPr lang="en-US" sz="1600" dirty="0"/>
              <a:t>Shark attack</a:t>
            </a:r>
          </a:p>
          <a:p>
            <a:r>
              <a:rPr lang="en-US" sz="1600" dirty="0"/>
              <a:t>Encounter with a North American Deer</a:t>
            </a:r>
          </a:p>
          <a:p>
            <a:endParaRPr lang="en-US" sz="1400" dirty="0"/>
          </a:p>
        </p:txBody>
      </p:sp>
      <p:sp>
        <p:nvSpPr>
          <p:cNvPr id="21" name="Rectangle 20">
            <a:extLst>
              <a:ext uri="{FF2B5EF4-FFF2-40B4-BE49-F238E27FC236}">
                <a16:creationId xmlns:a16="http://schemas.microsoft.com/office/drawing/2014/main" id="{D5FBCAC9-BD8B-4F3B-AD74-EF37D421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a:extLst>
              <a:ext uri="{FF2B5EF4-FFF2-40B4-BE49-F238E27FC236}">
                <a16:creationId xmlns:a16="http://schemas.microsoft.com/office/drawing/2014/main" id="{9556C5A8-AD7E-4CE7-87BE-9EA3B5E178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278590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outdoor, bear, grass, brown&#10;&#10;Description automatically generated">
            <a:extLst>
              <a:ext uri="{FF2B5EF4-FFF2-40B4-BE49-F238E27FC236}">
                <a16:creationId xmlns:a16="http://schemas.microsoft.com/office/drawing/2014/main" id="{99A8645E-F136-13FF-7D6A-093FFD19B5E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11727" y="312447"/>
            <a:ext cx="2979697" cy="2979697"/>
          </a:xfrm>
          <a:prstGeom prst="rect">
            <a:avLst/>
          </a:prstGeom>
        </p:spPr>
      </p:pic>
      <p:pic>
        <p:nvPicPr>
          <p:cNvPr id="7" name="Picture 6" descr="A group of deer in a grassy area&#10;&#10;Description automatically generated with low confidence">
            <a:extLst>
              <a:ext uri="{FF2B5EF4-FFF2-40B4-BE49-F238E27FC236}">
                <a16:creationId xmlns:a16="http://schemas.microsoft.com/office/drawing/2014/main" id="{995CFBA3-7C14-8015-72E6-AF9EDD835C6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91424" y="237690"/>
            <a:ext cx="2979697" cy="2038061"/>
          </a:xfrm>
          <a:prstGeom prst="rect">
            <a:avLst/>
          </a:prstGeom>
        </p:spPr>
      </p:pic>
      <p:pic>
        <p:nvPicPr>
          <p:cNvPr id="9" name="Picture 8" descr="A person driving a car&#10;&#10;Description automatically generated with medium confidence">
            <a:extLst>
              <a:ext uri="{FF2B5EF4-FFF2-40B4-BE49-F238E27FC236}">
                <a16:creationId xmlns:a16="http://schemas.microsoft.com/office/drawing/2014/main" id="{EAE1C741-CD55-6B78-48E0-DFECCD204AE0}"/>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999643" y="561251"/>
            <a:ext cx="4572000" cy="3429000"/>
          </a:xfrm>
          <a:prstGeom prst="rect">
            <a:avLst/>
          </a:prstGeom>
        </p:spPr>
      </p:pic>
      <p:pic>
        <p:nvPicPr>
          <p:cNvPr id="11" name="Picture 10" descr="A person in a hospital bed&#10;&#10;Description automatically generated with low confidence">
            <a:extLst>
              <a:ext uri="{FF2B5EF4-FFF2-40B4-BE49-F238E27FC236}">
                <a16:creationId xmlns:a16="http://schemas.microsoft.com/office/drawing/2014/main" id="{91FDA4BE-403C-2582-552D-1A762B43A4D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11727" y="3290352"/>
            <a:ext cx="4008581" cy="2671720"/>
          </a:xfrm>
          <a:prstGeom prst="rect">
            <a:avLst/>
          </a:prstGeom>
        </p:spPr>
      </p:pic>
      <p:pic>
        <p:nvPicPr>
          <p:cNvPr id="12" name="Picture 11">
            <a:extLst>
              <a:ext uri="{FF2B5EF4-FFF2-40B4-BE49-F238E27FC236}">
                <a16:creationId xmlns:a16="http://schemas.microsoft.com/office/drawing/2014/main" id="{54D0C3ED-087D-2CE4-5477-9D650A8D6AB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063554" y="3990251"/>
            <a:ext cx="4147127" cy="1613492"/>
          </a:xfrm>
          <a:prstGeom prst="rect">
            <a:avLst/>
          </a:prstGeom>
        </p:spPr>
      </p:pic>
      <p:pic>
        <p:nvPicPr>
          <p:cNvPr id="14" name="Picture 13" descr="A snake on the ground&#10;&#10;Description automatically generated with low confidence">
            <a:extLst>
              <a:ext uri="{FF2B5EF4-FFF2-40B4-BE49-F238E27FC236}">
                <a16:creationId xmlns:a16="http://schemas.microsoft.com/office/drawing/2014/main" id="{40E125B1-D86E-9F0B-0165-355872357DD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320308" y="3755679"/>
            <a:ext cx="2817091" cy="2112818"/>
          </a:xfrm>
          <a:prstGeom prst="rect">
            <a:avLst/>
          </a:prstGeom>
        </p:spPr>
      </p:pic>
      <p:pic>
        <p:nvPicPr>
          <p:cNvPr id="16" name="Picture 15" descr="A bee on a flower&#10;&#10;Description automatically generated">
            <a:extLst>
              <a:ext uri="{FF2B5EF4-FFF2-40B4-BE49-F238E27FC236}">
                <a16:creationId xmlns:a16="http://schemas.microsoft.com/office/drawing/2014/main" id="{90D62AE6-31C5-841A-237F-4CADEE08A24A}"/>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514753" y="2158326"/>
            <a:ext cx="1317624" cy="1756832"/>
          </a:xfrm>
          <a:prstGeom prst="rect">
            <a:avLst/>
          </a:prstGeom>
        </p:spPr>
      </p:pic>
      <p:pic>
        <p:nvPicPr>
          <p:cNvPr id="18" name="Picture 17" descr="A picture containing person, person, headdress, outdoor&#10;&#10;Description automatically generated">
            <a:extLst>
              <a:ext uri="{FF2B5EF4-FFF2-40B4-BE49-F238E27FC236}">
                <a16:creationId xmlns:a16="http://schemas.microsoft.com/office/drawing/2014/main" id="{C8B034B4-3EA6-A08D-A976-D72007C75A9A}"/>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5813186" y="2191490"/>
            <a:ext cx="1186457" cy="1565045"/>
          </a:xfrm>
          <a:prstGeom prst="rect">
            <a:avLst/>
          </a:prstGeom>
        </p:spPr>
      </p:pic>
      <p:pic>
        <p:nvPicPr>
          <p:cNvPr id="20" name="Picture 19" descr="A picture containing text&#10;&#10;Description automatically generated">
            <a:extLst>
              <a:ext uri="{FF2B5EF4-FFF2-40B4-BE49-F238E27FC236}">
                <a16:creationId xmlns:a16="http://schemas.microsoft.com/office/drawing/2014/main" id="{0BF79395-BB57-9884-66B3-16A9716A2BEF}"/>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3191479" y="2232442"/>
            <a:ext cx="1267211" cy="1523237"/>
          </a:xfrm>
          <a:prstGeom prst="rect">
            <a:avLst/>
          </a:prstGeom>
        </p:spPr>
      </p:pic>
      <p:sp>
        <p:nvSpPr>
          <p:cNvPr id="21" name="TextBox 20">
            <a:extLst>
              <a:ext uri="{FF2B5EF4-FFF2-40B4-BE49-F238E27FC236}">
                <a16:creationId xmlns:a16="http://schemas.microsoft.com/office/drawing/2014/main" id="{5AC8FD12-3867-3DE7-C58B-CBE566B882F1}"/>
              </a:ext>
            </a:extLst>
          </p:cNvPr>
          <p:cNvSpPr txBox="1"/>
          <p:nvPr/>
        </p:nvSpPr>
        <p:spPr>
          <a:xfrm>
            <a:off x="6406414" y="-26669"/>
            <a:ext cx="3389745" cy="646331"/>
          </a:xfrm>
          <a:prstGeom prst="rect">
            <a:avLst/>
          </a:prstGeom>
          <a:noFill/>
        </p:spPr>
        <p:txBody>
          <a:bodyPr wrap="square" rtlCol="0">
            <a:spAutoFit/>
          </a:bodyPr>
          <a:lstStyle/>
          <a:p>
            <a:pPr algn="ctr"/>
            <a:r>
              <a:rPr lang="en-US" sz="3600" dirty="0">
                <a:solidFill>
                  <a:srgbClr val="FF0000"/>
                </a:solidFill>
              </a:rPr>
              <a:t>Dangerous?</a:t>
            </a:r>
          </a:p>
        </p:txBody>
      </p:sp>
    </p:spTree>
    <p:extLst>
      <p:ext uri="{BB962C8B-B14F-4D97-AF65-F5344CB8AC3E}">
        <p14:creationId xmlns:p14="http://schemas.microsoft.com/office/powerpoint/2010/main" val="597386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BAB3E-93FF-95BA-C88E-05C9D2542A8A}"/>
              </a:ext>
            </a:extLst>
          </p:cNvPr>
          <p:cNvSpPr>
            <a:spLocks noGrp="1"/>
          </p:cNvSpPr>
          <p:nvPr>
            <p:ph type="title"/>
          </p:nvPr>
        </p:nvSpPr>
        <p:spPr>
          <a:xfrm>
            <a:off x="1097280" y="286603"/>
            <a:ext cx="10058400" cy="1450757"/>
          </a:xfrm>
        </p:spPr>
        <p:txBody>
          <a:bodyPr>
            <a:normAutofit/>
          </a:bodyPr>
          <a:lstStyle/>
          <a:p>
            <a:r>
              <a:rPr lang="en-US" b="1" dirty="0"/>
              <a:t>Data from CDC</a:t>
            </a:r>
            <a:br>
              <a:rPr lang="en-US" b="1" dirty="0"/>
            </a:br>
            <a:r>
              <a:rPr lang="en-US" b="1" dirty="0"/>
              <a:t>Deaths</a:t>
            </a:r>
          </a:p>
        </p:txBody>
      </p:sp>
      <p:graphicFrame>
        <p:nvGraphicFramePr>
          <p:cNvPr id="15" name="Content Placeholder 2">
            <a:extLst>
              <a:ext uri="{FF2B5EF4-FFF2-40B4-BE49-F238E27FC236}">
                <a16:creationId xmlns:a16="http://schemas.microsoft.com/office/drawing/2014/main" id="{3A03ACB3-C31E-ABCE-327C-898DA0E4D295}"/>
              </a:ext>
            </a:extLst>
          </p:cNvPr>
          <p:cNvGraphicFramePr>
            <a:graphicFrameLocks noGrp="1"/>
          </p:cNvGraphicFramePr>
          <p:nvPr>
            <p:ph idx="1"/>
            <p:extLst>
              <p:ext uri="{D42A27DB-BD31-4B8C-83A1-F6EECF244321}">
                <p14:modId xmlns:p14="http://schemas.microsoft.com/office/powerpoint/2010/main" val="145543544"/>
              </p:ext>
            </p:extLst>
          </p:nvPr>
        </p:nvGraphicFramePr>
        <p:xfrm>
          <a:off x="1096963" y="2098515"/>
          <a:ext cx="10058400" cy="37860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1B45FBEC-95AB-B269-7F44-A7A4C9D06950}"/>
              </a:ext>
            </a:extLst>
          </p:cNvPr>
          <p:cNvSpPr txBox="1"/>
          <p:nvPr/>
        </p:nvSpPr>
        <p:spPr>
          <a:xfrm>
            <a:off x="1363851" y="5951349"/>
            <a:ext cx="7152468" cy="369332"/>
          </a:xfrm>
          <a:prstGeom prst="rect">
            <a:avLst/>
          </a:prstGeom>
          <a:noFill/>
        </p:spPr>
        <p:txBody>
          <a:bodyPr wrap="square" rtlCol="0">
            <a:spAutoFit/>
          </a:bodyPr>
          <a:lstStyle/>
          <a:p>
            <a:r>
              <a:rPr lang="en-US" dirty="0"/>
              <a:t>*Some studies suggest this number is closer to 250,000 deaths</a:t>
            </a:r>
          </a:p>
        </p:txBody>
      </p:sp>
    </p:spTree>
    <p:extLst>
      <p:ext uri="{BB962C8B-B14F-4D97-AF65-F5344CB8AC3E}">
        <p14:creationId xmlns:p14="http://schemas.microsoft.com/office/powerpoint/2010/main" val="13960683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6000"/>
                <a:shade val="99000"/>
                <a:satMod val="140000"/>
              </a:schemeClr>
            </a:gs>
            <a:gs pos="65000">
              <a:schemeClr val="bg1">
                <a:tint val="100000"/>
                <a:shade val="80000"/>
                <a:satMod val="130000"/>
              </a:schemeClr>
            </a:gs>
            <a:gs pos="100000">
              <a:schemeClr val="bg1">
                <a:tint val="100000"/>
                <a:shade val="48000"/>
                <a:satMod val="120000"/>
              </a:schemeClr>
            </a:gs>
          </a:gsLst>
          <a:lin ang="16200000" scaled="0"/>
        </a:gradFill>
        <a:effectLst/>
      </p:bgPr>
    </p:bg>
    <p:spTree>
      <p:nvGrpSpPr>
        <p:cNvPr id="1" name=""/>
        <p:cNvGrpSpPr/>
        <p:nvPr/>
      </p:nvGrpSpPr>
      <p:grpSpPr>
        <a:xfrm>
          <a:off x="0" y="0"/>
          <a:ext cx="0" cy="0"/>
          <a:chOff x="0" y="0"/>
          <a:chExt cx="0" cy="0"/>
        </a:xfrm>
      </p:grpSpPr>
      <p:pic>
        <p:nvPicPr>
          <p:cNvPr id="4" name="Picture 3" descr="A car that has crashed in a forest&#10;&#10;Description automatically generated with low confidence">
            <a:extLst>
              <a:ext uri="{FF2B5EF4-FFF2-40B4-BE49-F238E27FC236}">
                <a16:creationId xmlns:a16="http://schemas.microsoft.com/office/drawing/2014/main" id="{0A34953A-90BE-5682-8E33-36E897B4F609}"/>
              </a:ext>
            </a:extLst>
          </p:cNvPr>
          <p:cNvPicPr>
            <a:picLocks noChangeAspect="1"/>
          </p:cNvPicPr>
          <p:nvPr/>
        </p:nvPicPr>
        <p:blipFill rotWithShape="1">
          <a:blip r:embed="rId2" cstate="email">
            <a:alphaModFix amt="35000"/>
            <a:extLst>
              <a:ext uri="{28A0092B-C50C-407E-A947-70E740481C1C}">
                <a14:useLocalDpi xmlns:a14="http://schemas.microsoft.com/office/drawing/2010/main"/>
              </a:ext>
            </a:extLst>
          </a:blip>
          <a:srcRect/>
          <a:stretch/>
        </p:blipFill>
        <p:spPr>
          <a:xfrm>
            <a:off x="20" y="10"/>
            <a:ext cx="12191980" cy="6857990"/>
          </a:xfrm>
          <a:prstGeom prst="rect">
            <a:avLst/>
          </a:prstGeom>
        </p:spPr>
      </p:pic>
      <p:cxnSp>
        <p:nvCxnSpPr>
          <p:cNvPr id="18" name="Straight Connector 17">
            <a:extLst>
              <a:ext uri="{FF2B5EF4-FFF2-40B4-BE49-F238E27FC236}">
                <a16:creationId xmlns:a16="http://schemas.microsoft.com/office/drawing/2014/main" id="{45549E29-E797-4A00-B030-3AB01640CFD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F1F7C8F-1CE6-25B9-46D2-69ABC375ACBE}"/>
              </a:ext>
            </a:extLst>
          </p:cNvPr>
          <p:cNvSpPr>
            <a:spLocks noGrp="1"/>
          </p:cNvSpPr>
          <p:nvPr>
            <p:ph type="title"/>
          </p:nvPr>
        </p:nvSpPr>
        <p:spPr>
          <a:xfrm>
            <a:off x="1097280" y="286603"/>
            <a:ext cx="10058400" cy="1450757"/>
          </a:xfrm>
        </p:spPr>
        <p:txBody>
          <a:bodyPr>
            <a:normAutofit/>
          </a:bodyPr>
          <a:lstStyle/>
          <a:p>
            <a:r>
              <a:rPr lang="en-US" b="1" dirty="0">
                <a:solidFill>
                  <a:schemeClr val="tx1"/>
                </a:solidFill>
                <a:effectLst>
                  <a:outerShdw blurRad="38100" dist="38100" dir="2700000" algn="tl">
                    <a:srgbClr val="000000">
                      <a:alpha val="43137"/>
                    </a:srgbClr>
                  </a:outerShdw>
                </a:effectLst>
              </a:rPr>
              <a:t>Scene Safety</a:t>
            </a:r>
          </a:p>
        </p:txBody>
      </p:sp>
      <p:sp>
        <p:nvSpPr>
          <p:cNvPr id="3" name="Content Placeholder 2">
            <a:extLst>
              <a:ext uri="{FF2B5EF4-FFF2-40B4-BE49-F238E27FC236}">
                <a16:creationId xmlns:a16="http://schemas.microsoft.com/office/drawing/2014/main" id="{D09E8DB7-9D3B-C49C-B02F-30EC94C981A4}"/>
              </a:ext>
            </a:extLst>
          </p:cNvPr>
          <p:cNvSpPr>
            <a:spLocks noGrp="1"/>
          </p:cNvSpPr>
          <p:nvPr>
            <p:ph idx="1"/>
          </p:nvPr>
        </p:nvSpPr>
        <p:spPr>
          <a:xfrm>
            <a:off x="1097280" y="1845734"/>
            <a:ext cx="10058400" cy="4023360"/>
          </a:xfrm>
        </p:spPr>
        <p:txBody>
          <a:bodyPr>
            <a:normAutofit/>
          </a:bodyPr>
          <a:lstStyle/>
          <a:p>
            <a:r>
              <a:rPr lang="en-US" b="1">
                <a:solidFill>
                  <a:schemeClr val="tx1"/>
                </a:solidFill>
                <a:effectLst>
                  <a:outerShdw blurRad="38100" dist="38100" dir="2700000" algn="tl">
                    <a:srgbClr val="000000">
                      <a:alpha val="43137"/>
                    </a:srgbClr>
                  </a:outerShdw>
                </a:effectLst>
              </a:rPr>
              <a:t>Make certain the scene is safe enough for you to enter</a:t>
            </a:r>
          </a:p>
          <a:p>
            <a:r>
              <a:rPr lang="en-US">
                <a:solidFill>
                  <a:schemeClr val="tx1"/>
                </a:solidFill>
              </a:rPr>
              <a:t>Motor vehicle crashes can be a dangerous site</a:t>
            </a:r>
          </a:p>
          <a:p>
            <a:pPr lvl="1"/>
            <a:r>
              <a:rPr lang="en-US">
                <a:solidFill>
                  <a:schemeClr val="tx1"/>
                </a:solidFill>
              </a:rPr>
              <a:t>Other vehicles may strike you</a:t>
            </a:r>
          </a:p>
          <a:p>
            <a:pPr lvl="1"/>
            <a:r>
              <a:rPr lang="en-US">
                <a:solidFill>
                  <a:schemeClr val="tx1"/>
                </a:solidFill>
              </a:rPr>
              <a:t>Other vehicles may strike the damaged vehicles</a:t>
            </a:r>
          </a:p>
          <a:p>
            <a:pPr lvl="1"/>
            <a:r>
              <a:rPr lang="en-US">
                <a:solidFill>
                  <a:schemeClr val="tx1"/>
                </a:solidFill>
              </a:rPr>
              <a:t>Spilled fuel or other fluids</a:t>
            </a:r>
          </a:p>
          <a:p>
            <a:pPr lvl="1"/>
            <a:r>
              <a:rPr lang="en-US">
                <a:solidFill>
                  <a:schemeClr val="tx1"/>
                </a:solidFill>
              </a:rPr>
              <a:t>Unstable vehicles</a:t>
            </a:r>
          </a:p>
          <a:p>
            <a:endParaRPr lang="en-US">
              <a:solidFill>
                <a:schemeClr val="tx1"/>
              </a:solidFill>
            </a:endParaRPr>
          </a:p>
          <a:p>
            <a:endParaRPr lang="en-US">
              <a:solidFill>
                <a:schemeClr val="tx1"/>
              </a:solidFill>
            </a:endParaRPr>
          </a:p>
        </p:txBody>
      </p:sp>
      <p:sp>
        <p:nvSpPr>
          <p:cNvPr id="20" name="Rectangle 19">
            <a:extLst>
              <a:ext uri="{FF2B5EF4-FFF2-40B4-BE49-F238E27FC236}">
                <a16:creationId xmlns:a16="http://schemas.microsoft.com/office/drawing/2014/main" id="{C609E9FA-BDDE-45C4-8F5E-974D4208D2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Rectangle 21">
            <a:extLst>
              <a:ext uri="{FF2B5EF4-FFF2-40B4-BE49-F238E27FC236}">
                <a16:creationId xmlns:a16="http://schemas.microsoft.com/office/drawing/2014/main" id="{7737E529-E43B-4948-B3C4-7F6B806FCC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036148075"/>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CF6BB2E5-F5C5-4876-9282-B0246E0357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1" name="Rectangle 30">
            <a:extLst>
              <a:ext uri="{FF2B5EF4-FFF2-40B4-BE49-F238E27FC236}">
                <a16:creationId xmlns:a16="http://schemas.microsoft.com/office/drawing/2014/main" id="{6E53EAE7-3851-4CE7-BE81-EF90F19EF0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33" name="Straight Connector 32">
            <a:extLst>
              <a:ext uri="{FF2B5EF4-FFF2-40B4-BE49-F238E27FC236}">
                <a16:creationId xmlns:a16="http://schemas.microsoft.com/office/drawing/2014/main" id="{5C5EFB6A-0AF1-46B2-B103-4AA6C7B310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35" name="Rectangle 34">
            <a:extLst>
              <a:ext uri="{FF2B5EF4-FFF2-40B4-BE49-F238E27FC236}">
                <a16:creationId xmlns:a16="http://schemas.microsoft.com/office/drawing/2014/main" id="{EF8AEC98-3742-4D78-A79E-DB72BE130D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4DDDBADD-CC21-400E-A524-D69DC92E6E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5339824" y="0"/>
            <a:ext cx="685839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TextBox 6">
            <a:extLst>
              <a:ext uri="{FF2B5EF4-FFF2-40B4-BE49-F238E27FC236}">
                <a16:creationId xmlns:a16="http://schemas.microsoft.com/office/drawing/2014/main" id="{DB17FE34-8EA7-17A6-2D8F-962A6C88D5FF}"/>
              </a:ext>
            </a:extLst>
          </p:cNvPr>
          <p:cNvSpPr txBox="1"/>
          <p:nvPr/>
        </p:nvSpPr>
        <p:spPr>
          <a:xfrm>
            <a:off x="5961344" y="758952"/>
            <a:ext cx="5542398" cy="3566160"/>
          </a:xfrm>
          <a:prstGeom prst="rect">
            <a:avLst/>
          </a:prstGeom>
        </p:spPr>
        <p:txBody>
          <a:bodyPr vert="horz" lIns="91440" tIns="45720" rIns="91440" bIns="45720" rtlCol="0" anchor="b">
            <a:normAutofit/>
          </a:bodyPr>
          <a:lstStyle/>
          <a:p>
            <a:pPr defTabSz="914400">
              <a:lnSpc>
                <a:spcPct val="85000"/>
              </a:lnSpc>
              <a:spcBef>
                <a:spcPct val="0"/>
              </a:spcBef>
              <a:spcAft>
                <a:spcPts val="600"/>
              </a:spcAft>
            </a:pPr>
            <a:r>
              <a:rPr lang="en-US" sz="4400" spc="-50">
                <a:solidFill>
                  <a:srgbClr val="FFFFFF"/>
                </a:solidFill>
                <a:latin typeface="+mj-lt"/>
                <a:ea typeface="+mj-ea"/>
                <a:cs typeface="+mj-cs"/>
              </a:rPr>
              <a:t>Person entrapped, usually require specialized equipment and trained personnel to remove</a:t>
            </a:r>
          </a:p>
        </p:txBody>
      </p:sp>
      <p:pic>
        <p:nvPicPr>
          <p:cNvPr id="5" name="Picture 4" descr="A yellow sign with a person on it&#10;&#10;Description automatically generated with low confidence">
            <a:extLst>
              <a:ext uri="{FF2B5EF4-FFF2-40B4-BE49-F238E27FC236}">
                <a16:creationId xmlns:a16="http://schemas.microsoft.com/office/drawing/2014/main" id="{754844E1-078C-F427-3C9D-9F6945FCC4E2}"/>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20308" y="619060"/>
            <a:ext cx="3766676" cy="3365019"/>
          </a:xfrm>
          <a:prstGeom prst="rect">
            <a:avLst/>
          </a:prstGeom>
        </p:spPr>
      </p:pic>
      <p:pic>
        <p:nvPicPr>
          <p:cNvPr id="3" name="Picture 2" descr="A picture containing text, tree, outdoor, road&#10;&#10;Description automatically generated">
            <a:extLst>
              <a:ext uri="{FF2B5EF4-FFF2-40B4-BE49-F238E27FC236}">
                <a16:creationId xmlns:a16="http://schemas.microsoft.com/office/drawing/2014/main" id="{5206A0E6-3C36-9A9C-7AA0-3BC851AA3C0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0" y="4292485"/>
            <a:ext cx="5294356" cy="2565516"/>
          </a:xfrm>
          <a:prstGeom prst="rect">
            <a:avLst/>
          </a:prstGeom>
        </p:spPr>
      </p:pic>
      <p:cxnSp>
        <p:nvCxnSpPr>
          <p:cNvPr id="39" name="Straight Connector 38">
            <a:extLst>
              <a:ext uri="{FF2B5EF4-FFF2-40B4-BE49-F238E27FC236}">
                <a16:creationId xmlns:a16="http://schemas.microsoft.com/office/drawing/2014/main" id="{C1748524-9487-4168-B383-1E83003D00C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61343" y="4343400"/>
            <a:ext cx="5202616" cy="0"/>
          </a:xfrm>
          <a:prstGeom prst="line">
            <a:avLst/>
          </a:prstGeom>
          <a:ln w="6350">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9B0F30AA-F3F2-4243-A080-0F2575446E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75816"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6738545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6000"/>
                <a:shade val="99000"/>
                <a:satMod val="140000"/>
              </a:schemeClr>
            </a:gs>
            <a:gs pos="65000">
              <a:schemeClr val="bg1">
                <a:tint val="100000"/>
                <a:shade val="80000"/>
                <a:satMod val="130000"/>
              </a:schemeClr>
            </a:gs>
            <a:gs pos="100000">
              <a:schemeClr val="bg1">
                <a:tint val="100000"/>
                <a:shade val="48000"/>
                <a:satMod val="120000"/>
              </a:schemeClr>
            </a:gs>
          </a:gsLst>
          <a:lin ang="16200000" scaled="0"/>
        </a:gra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25C8D2C1-DA83-420D-9635-D52CE066B5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8" name="Rectangle 27">
            <a:extLst>
              <a:ext uri="{FF2B5EF4-FFF2-40B4-BE49-F238E27FC236}">
                <a16:creationId xmlns:a16="http://schemas.microsoft.com/office/drawing/2014/main" id="{434F74C9-6A0B-409E-AD1C-45B58BE91B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30" name="Straight Connector 29">
            <a:extLst>
              <a:ext uri="{FF2B5EF4-FFF2-40B4-BE49-F238E27FC236}">
                <a16:creationId xmlns:a16="http://schemas.microsoft.com/office/drawing/2014/main" id="{F5486A9D-1265-4B57-91E6-68E666B978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5" name="Picture 4" descr="A picture containing outdoor, person, people&#10;&#10;Description automatically generated">
            <a:extLst>
              <a:ext uri="{FF2B5EF4-FFF2-40B4-BE49-F238E27FC236}">
                <a16:creationId xmlns:a16="http://schemas.microsoft.com/office/drawing/2014/main" id="{3C92B5DD-D9B6-3606-6B52-CD9A242455C5}"/>
              </a:ext>
            </a:extLst>
          </p:cNvPr>
          <p:cNvPicPr>
            <a:picLocks noChangeAspect="1"/>
          </p:cNvPicPr>
          <p:nvPr/>
        </p:nvPicPr>
        <p:blipFill rotWithShape="1">
          <a:blip r:embed="rId2" cstate="email">
            <a:alphaModFix amt="35000"/>
            <a:extLst>
              <a:ext uri="{28A0092B-C50C-407E-A947-70E740481C1C}">
                <a14:useLocalDpi xmlns:a14="http://schemas.microsoft.com/office/drawing/2010/main"/>
              </a:ext>
            </a:extLst>
          </a:blip>
          <a:srcRect/>
          <a:stretch/>
        </p:blipFill>
        <p:spPr>
          <a:xfrm>
            <a:off x="20" y="10"/>
            <a:ext cx="12191980" cy="6857990"/>
          </a:xfrm>
          <a:prstGeom prst="rect">
            <a:avLst/>
          </a:prstGeom>
        </p:spPr>
      </p:pic>
      <p:sp>
        <p:nvSpPr>
          <p:cNvPr id="6" name="TextBox 5">
            <a:extLst>
              <a:ext uri="{FF2B5EF4-FFF2-40B4-BE49-F238E27FC236}">
                <a16:creationId xmlns:a16="http://schemas.microsoft.com/office/drawing/2014/main" id="{FC0EF164-5D3A-DD94-3B2D-6CDA4DD25321}"/>
              </a:ext>
            </a:extLst>
          </p:cNvPr>
          <p:cNvSpPr txBox="1"/>
          <p:nvPr/>
        </p:nvSpPr>
        <p:spPr>
          <a:xfrm>
            <a:off x="1097280" y="758952"/>
            <a:ext cx="10058400" cy="3566160"/>
          </a:xfrm>
          <a:prstGeom prst="rect">
            <a:avLst/>
          </a:prstGeom>
        </p:spPr>
        <p:txBody>
          <a:bodyPr vert="horz" lIns="91440" tIns="45720" rIns="91440" bIns="45720" rtlCol="0" anchor="b">
            <a:normAutofit/>
          </a:bodyPr>
          <a:lstStyle/>
          <a:p>
            <a:pPr defTabSz="914400">
              <a:lnSpc>
                <a:spcPct val="85000"/>
              </a:lnSpc>
              <a:spcBef>
                <a:spcPct val="0"/>
              </a:spcBef>
              <a:spcAft>
                <a:spcPts val="600"/>
              </a:spcAft>
              <a:buClr>
                <a:schemeClr val="accent1"/>
              </a:buClr>
            </a:pPr>
            <a:r>
              <a:rPr lang="en-US" sz="8000" spc="-50" dirty="0">
                <a:solidFill>
                  <a:srgbClr val="FFFFFF"/>
                </a:solidFill>
                <a:latin typeface="+mj-lt"/>
                <a:ea typeface="+mj-ea"/>
                <a:cs typeface="+mj-cs"/>
              </a:rPr>
              <a:t>Some areas may be too dangerous!</a:t>
            </a:r>
          </a:p>
        </p:txBody>
      </p:sp>
      <p:cxnSp>
        <p:nvCxnSpPr>
          <p:cNvPr id="32" name="Straight Connector 31">
            <a:extLst>
              <a:ext uri="{FF2B5EF4-FFF2-40B4-BE49-F238E27FC236}">
                <a16:creationId xmlns:a16="http://schemas.microsoft.com/office/drawing/2014/main" id="{4071767D-5FF7-4508-B8B7-BB60FF3AB2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34" name="Rectangle 33">
            <a:extLst>
              <a:ext uri="{FF2B5EF4-FFF2-40B4-BE49-F238E27FC236}">
                <a16:creationId xmlns:a16="http://schemas.microsoft.com/office/drawing/2014/main" id="{C4E89C94-E462-4566-A15A-32835FD68B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6" name="Rectangle 35">
            <a:extLst>
              <a:ext uri="{FF2B5EF4-FFF2-40B4-BE49-F238E27FC236}">
                <a16:creationId xmlns:a16="http://schemas.microsoft.com/office/drawing/2014/main" id="{E25F4A20-71FB-4A26-92E2-89DED49264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74036412"/>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32D3FD4-6F71-43DF-93B9-87279519C6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 y="0"/>
            <a:ext cx="754787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BDA217C0-50D3-49EA-4C63-F6130B08EE05}"/>
              </a:ext>
            </a:extLst>
          </p:cNvPr>
          <p:cNvSpPr>
            <a:spLocks noGrp="1"/>
          </p:cNvSpPr>
          <p:nvPr>
            <p:ph type="title"/>
          </p:nvPr>
        </p:nvSpPr>
        <p:spPr>
          <a:xfrm>
            <a:off x="868218" y="212436"/>
            <a:ext cx="4655290" cy="687046"/>
          </a:xfrm>
        </p:spPr>
        <p:txBody>
          <a:bodyPr>
            <a:normAutofit/>
          </a:bodyPr>
          <a:lstStyle/>
          <a:p>
            <a:r>
              <a:rPr lang="en-US" sz="4000" b="1" dirty="0">
                <a:solidFill>
                  <a:srgbClr val="FFFFFF"/>
                </a:solidFill>
              </a:rPr>
              <a:t>Shock from </a:t>
            </a:r>
            <a:r>
              <a:rPr lang="en-US" sz="4000" b="1" dirty="0">
                <a:solidFill>
                  <a:srgbClr val="FF0000"/>
                </a:solidFill>
                <a:effectLst>
                  <a:outerShdw blurRad="38100" dist="38100" dir="2700000" algn="tl">
                    <a:srgbClr val="000000">
                      <a:alpha val="43137"/>
                    </a:srgbClr>
                  </a:outerShdw>
                </a:effectLst>
              </a:rPr>
              <a:t>Blood</a:t>
            </a:r>
            <a:r>
              <a:rPr lang="en-US" sz="4000" b="1" dirty="0">
                <a:solidFill>
                  <a:srgbClr val="FFFFFF"/>
                </a:solidFill>
              </a:rPr>
              <a:t> Loss</a:t>
            </a:r>
          </a:p>
        </p:txBody>
      </p:sp>
      <p:sp>
        <p:nvSpPr>
          <p:cNvPr id="3" name="Content Placeholder 2">
            <a:extLst>
              <a:ext uri="{FF2B5EF4-FFF2-40B4-BE49-F238E27FC236}">
                <a16:creationId xmlns:a16="http://schemas.microsoft.com/office/drawing/2014/main" id="{94EF7612-126C-235B-2809-28C440917768}"/>
              </a:ext>
            </a:extLst>
          </p:cNvPr>
          <p:cNvSpPr>
            <a:spLocks noGrp="1"/>
          </p:cNvSpPr>
          <p:nvPr>
            <p:ph idx="1"/>
          </p:nvPr>
        </p:nvSpPr>
        <p:spPr>
          <a:xfrm>
            <a:off x="766618" y="785091"/>
            <a:ext cx="5977939" cy="5929745"/>
          </a:xfrm>
        </p:spPr>
        <p:txBody>
          <a:bodyPr>
            <a:normAutofit/>
          </a:bodyPr>
          <a:lstStyle/>
          <a:p>
            <a:r>
              <a:rPr lang="en-US" sz="1800" dirty="0">
                <a:solidFill>
                  <a:srgbClr val="FFFFFF"/>
                </a:solidFill>
              </a:rPr>
              <a:t>Remember, one needs an open airway, a person must be breathing adequately, and have a palpable pulse at the radial artery, femoral artery, or carotid artery</a:t>
            </a:r>
          </a:p>
          <a:p>
            <a:pPr lvl="1"/>
            <a:r>
              <a:rPr lang="en-US" dirty="0">
                <a:solidFill>
                  <a:srgbClr val="FFFFFF"/>
                </a:solidFill>
              </a:rPr>
              <a:t>BP likely 70 mmHg if palpable radial artery</a:t>
            </a:r>
          </a:p>
          <a:p>
            <a:pPr lvl="1"/>
            <a:r>
              <a:rPr lang="en-US" dirty="0">
                <a:solidFill>
                  <a:srgbClr val="FFFFFF"/>
                </a:solidFill>
              </a:rPr>
              <a:t>BP likely 60 mmHg if palpable at the femoral artery</a:t>
            </a:r>
          </a:p>
          <a:p>
            <a:pPr lvl="1"/>
            <a:r>
              <a:rPr lang="en-US" dirty="0">
                <a:solidFill>
                  <a:srgbClr val="FFFFFF"/>
                </a:solidFill>
              </a:rPr>
              <a:t>BP likely less than 90 mmHg if palpable only at the carotid artery</a:t>
            </a:r>
          </a:p>
          <a:p>
            <a:r>
              <a:rPr lang="en-US" sz="1800" b="1" dirty="0">
                <a:solidFill>
                  <a:srgbClr val="FFFFFF"/>
                </a:solidFill>
                <a:effectLst>
                  <a:outerShdw blurRad="38100" dist="38100" dir="2700000" algn="tl">
                    <a:srgbClr val="000000">
                      <a:alpha val="43137"/>
                    </a:srgbClr>
                  </a:outerShdw>
                </a:effectLst>
              </a:rPr>
              <a:t>BP less than 100 coupled with a pulse over 100 suggests shock from </a:t>
            </a:r>
            <a:r>
              <a:rPr lang="en-US" sz="1800" b="1" dirty="0">
                <a:solidFill>
                  <a:srgbClr val="FF0000"/>
                </a:solidFill>
                <a:effectLst>
                  <a:outerShdw blurRad="38100" dist="38100" dir="2700000" algn="tl">
                    <a:srgbClr val="000000">
                      <a:alpha val="43137"/>
                    </a:srgbClr>
                  </a:outerShdw>
                </a:effectLst>
              </a:rPr>
              <a:t>blood</a:t>
            </a:r>
            <a:r>
              <a:rPr lang="en-US" sz="1800" b="1" dirty="0">
                <a:solidFill>
                  <a:srgbClr val="FFFFFF"/>
                </a:solidFill>
                <a:effectLst>
                  <a:outerShdw blurRad="38100" dist="38100" dir="2700000" algn="tl">
                    <a:srgbClr val="000000">
                      <a:alpha val="43137"/>
                    </a:srgbClr>
                  </a:outerShdw>
                </a:effectLst>
              </a:rPr>
              <a:t> loss!</a:t>
            </a:r>
          </a:p>
          <a:p>
            <a:r>
              <a:rPr lang="en-US" sz="1800" b="1" dirty="0">
                <a:solidFill>
                  <a:srgbClr val="FFFFFF"/>
                </a:solidFill>
                <a:effectLst>
                  <a:outerShdw blurRad="38100" dist="38100" dir="2700000" algn="tl">
                    <a:srgbClr val="000000">
                      <a:alpha val="43137"/>
                    </a:srgbClr>
                  </a:outerShdw>
                </a:effectLst>
                <a:highlight>
                  <a:srgbClr val="FFFF00"/>
                </a:highlight>
              </a:rPr>
              <a:t>Call A CAB N Go Hot </a:t>
            </a:r>
            <a:r>
              <a:rPr lang="en-US" sz="1800" b="1" dirty="0">
                <a:solidFill>
                  <a:srgbClr val="FFFFFF"/>
                </a:solidFill>
                <a:effectLst>
                  <a:outerShdw blurRad="38100" dist="38100" dir="2700000" algn="tl">
                    <a:srgbClr val="000000">
                      <a:alpha val="43137"/>
                    </a:srgbClr>
                  </a:outerShdw>
                </a:effectLst>
              </a:rPr>
              <a:t>– Tactical Settings</a:t>
            </a:r>
          </a:p>
          <a:p>
            <a:pPr lvl="1"/>
            <a:r>
              <a:rPr lang="en-US" sz="1600" b="1" dirty="0">
                <a:solidFill>
                  <a:srgbClr val="FFFFFF"/>
                </a:solidFill>
                <a:effectLst>
                  <a:outerShdw blurRad="38100" dist="38100" dir="2700000" algn="tl">
                    <a:srgbClr val="000000">
                      <a:alpha val="43137"/>
                    </a:srgbClr>
                  </a:outerShdw>
                </a:effectLst>
              </a:rPr>
              <a:t>Call out the threat</a:t>
            </a:r>
          </a:p>
          <a:p>
            <a:pPr lvl="1"/>
            <a:r>
              <a:rPr lang="en-US" sz="1600" b="1" dirty="0">
                <a:solidFill>
                  <a:srgbClr val="FFFFFF"/>
                </a:solidFill>
                <a:effectLst>
                  <a:outerShdw blurRad="38100" dist="38100" dir="2700000" algn="tl">
                    <a:srgbClr val="000000">
                      <a:alpha val="43137"/>
                    </a:srgbClr>
                  </a:outerShdw>
                </a:effectLst>
              </a:rPr>
              <a:t>Abolish the Threat</a:t>
            </a:r>
          </a:p>
          <a:p>
            <a:pPr lvl="1"/>
            <a:r>
              <a:rPr lang="en-US" sz="1600" b="1" dirty="0">
                <a:solidFill>
                  <a:srgbClr val="FFFFFF"/>
                </a:solidFill>
                <a:effectLst>
                  <a:outerShdw blurRad="38100" dist="38100" dir="2700000" algn="tl">
                    <a:srgbClr val="000000">
                      <a:alpha val="43137"/>
                    </a:srgbClr>
                  </a:outerShdw>
                </a:effectLst>
              </a:rPr>
              <a:t>Compress killer bleeds</a:t>
            </a:r>
          </a:p>
          <a:p>
            <a:pPr lvl="1"/>
            <a:r>
              <a:rPr lang="en-US" sz="1600" b="1" dirty="0">
                <a:solidFill>
                  <a:srgbClr val="FFFFFF"/>
                </a:solidFill>
                <a:effectLst>
                  <a:outerShdw blurRad="38100" dist="38100" dir="2700000" algn="tl">
                    <a:srgbClr val="000000">
                      <a:alpha val="43137"/>
                    </a:srgbClr>
                  </a:outerShdw>
                </a:effectLst>
              </a:rPr>
              <a:t>Assure airway</a:t>
            </a:r>
          </a:p>
          <a:p>
            <a:pPr lvl="1"/>
            <a:r>
              <a:rPr lang="en-US" sz="1600" b="1" dirty="0">
                <a:solidFill>
                  <a:srgbClr val="FFFFFF"/>
                </a:solidFill>
                <a:effectLst>
                  <a:outerShdw blurRad="38100" dist="38100" dir="2700000" algn="tl">
                    <a:srgbClr val="000000">
                      <a:alpha val="43137"/>
                    </a:srgbClr>
                  </a:outerShdw>
                </a:effectLst>
              </a:rPr>
              <a:t>Assure Breathing</a:t>
            </a:r>
          </a:p>
          <a:p>
            <a:pPr lvl="1"/>
            <a:r>
              <a:rPr lang="en-US" sz="1600" b="1" dirty="0">
                <a:solidFill>
                  <a:srgbClr val="FFFFFF"/>
                </a:solidFill>
                <a:effectLst>
                  <a:outerShdw blurRad="38100" dist="38100" dir="2700000" algn="tl">
                    <a:srgbClr val="000000">
                      <a:alpha val="43137"/>
                    </a:srgbClr>
                  </a:outerShdw>
                </a:effectLst>
              </a:rPr>
              <a:t>Brief Neurological Exam</a:t>
            </a:r>
          </a:p>
          <a:p>
            <a:pPr lvl="1"/>
            <a:r>
              <a:rPr lang="en-US" sz="1600" b="1" dirty="0">
                <a:solidFill>
                  <a:srgbClr val="FFFFFF"/>
                </a:solidFill>
                <a:effectLst>
                  <a:outerShdw blurRad="38100" dist="38100" dir="2700000" algn="tl">
                    <a:srgbClr val="000000">
                      <a:alpha val="43137"/>
                    </a:srgbClr>
                  </a:outerShdw>
                </a:effectLst>
              </a:rPr>
              <a:t>Go to the nearest facility with appropriate resources</a:t>
            </a:r>
          </a:p>
          <a:p>
            <a:pPr lvl="1"/>
            <a:r>
              <a:rPr lang="en-US" sz="1600" b="1" dirty="0">
                <a:solidFill>
                  <a:srgbClr val="FFFFFF"/>
                </a:solidFill>
                <a:effectLst>
                  <a:outerShdw blurRad="38100" dist="38100" dir="2700000" algn="tl">
                    <a:srgbClr val="000000">
                      <a:alpha val="43137"/>
                    </a:srgbClr>
                  </a:outerShdw>
                </a:effectLst>
              </a:rPr>
              <a:t>Control hypothermia</a:t>
            </a:r>
          </a:p>
          <a:p>
            <a:endParaRPr lang="en-US" sz="1800" b="1" dirty="0">
              <a:solidFill>
                <a:srgbClr val="FFFFFF"/>
              </a:solidFill>
              <a:effectLst>
                <a:outerShdw blurRad="38100" dist="38100" dir="2700000" algn="tl">
                  <a:srgbClr val="000000">
                    <a:alpha val="43137"/>
                  </a:srgbClr>
                </a:outerShdw>
              </a:effectLst>
            </a:endParaRPr>
          </a:p>
          <a:p>
            <a:endParaRPr lang="en-US" sz="1800" dirty="0">
              <a:solidFill>
                <a:srgbClr val="FFFFFF"/>
              </a:solidFill>
            </a:endParaRPr>
          </a:p>
        </p:txBody>
      </p:sp>
      <p:sp>
        <p:nvSpPr>
          <p:cNvPr id="12" name="Rectangle 11">
            <a:extLst>
              <a:ext uri="{FF2B5EF4-FFF2-40B4-BE49-F238E27FC236}">
                <a16:creationId xmlns:a16="http://schemas.microsoft.com/office/drawing/2014/main" id="{36F207B4-66C3-4A76-8D54-C2871CF809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7894"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5" name="Picture 4" descr="A picture containing person, military uniform, automaton&#10;&#10;Description automatically generated">
            <a:extLst>
              <a:ext uri="{FF2B5EF4-FFF2-40B4-BE49-F238E27FC236}">
                <a16:creationId xmlns:a16="http://schemas.microsoft.com/office/drawing/2014/main" id="{EFCF3A7B-9742-9AD9-0A12-FF9CCB890ADA}"/>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7611902" y="10"/>
            <a:ext cx="4580097" cy="6857990"/>
          </a:xfrm>
          <a:prstGeom prst="rect">
            <a:avLst/>
          </a:prstGeom>
        </p:spPr>
      </p:pic>
    </p:spTree>
    <p:extLst>
      <p:ext uri="{BB962C8B-B14F-4D97-AF65-F5344CB8AC3E}">
        <p14:creationId xmlns:p14="http://schemas.microsoft.com/office/powerpoint/2010/main" val="29538766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182F701-1D9A-4047-A9CA-73A707EA0A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a:extLst>
              <a:ext uri="{FF2B5EF4-FFF2-40B4-BE49-F238E27FC236}">
                <a16:creationId xmlns:a16="http://schemas.microsoft.com/office/drawing/2014/main" id="{FD46288E-4C86-4ADB-893C-3C29FDE84B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9" name="Straight Connector 18">
            <a:extLst>
              <a:ext uri="{FF2B5EF4-FFF2-40B4-BE49-F238E27FC236}">
                <a16:creationId xmlns:a16="http://schemas.microsoft.com/office/drawing/2014/main" id="{318EA713-6EC5-4E3B-9ABC-DDF657C87A8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21" name="Rectangle 20">
            <a:extLst>
              <a:ext uri="{FF2B5EF4-FFF2-40B4-BE49-F238E27FC236}">
                <a16:creationId xmlns:a16="http://schemas.microsoft.com/office/drawing/2014/main" id="{72C68451-C4CB-4C4D-93E5-947CC9B0FC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E6CB3857-9381-42C9-810F-3DBD2058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479458" cy="63343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6FE87080-9C7B-430B-8D46-C8E6AEE45C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3" y="321733"/>
            <a:ext cx="3057906" cy="3408237"/>
          </a:xfrm>
          <a:prstGeom prst="rect">
            <a:avLst/>
          </a:prstGeom>
          <a:solidFill>
            <a:srgbClr val="FFFFFF"/>
          </a:solidFill>
          <a:ln w="635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Diagram&#10;&#10;Description automatically generated">
            <a:extLst>
              <a:ext uri="{FF2B5EF4-FFF2-40B4-BE49-F238E27FC236}">
                <a16:creationId xmlns:a16="http://schemas.microsoft.com/office/drawing/2014/main" id="{7DFD87A5-2C39-CB68-1A16-E08725AD68E9}"/>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58336" y="849643"/>
            <a:ext cx="2784700" cy="2352417"/>
          </a:xfrm>
          <a:prstGeom prst="rect">
            <a:avLst/>
          </a:prstGeom>
        </p:spPr>
      </p:pic>
      <p:sp>
        <p:nvSpPr>
          <p:cNvPr id="27" name="Rectangle 26">
            <a:extLst>
              <a:ext uri="{FF2B5EF4-FFF2-40B4-BE49-F238E27FC236}">
                <a16:creationId xmlns:a16="http://schemas.microsoft.com/office/drawing/2014/main" id="{01CD223A-6BBA-417E-A1D0-E5C195A6C7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28588" y="321733"/>
            <a:ext cx="2567411" cy="1978453"/>
          </a:xfrm>
          <a:prstGeom prst="rect">
            <a:avLst/>
          </a:prstGeom>
          <a:solidFill>
            <a:srgbClr val="FFFFFF"/>
          </a:solidFill>
          <a:ln w="635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Graphical user interface&#10;&#10;Description automatically generated">
            <a:extLst>
              <a:ext uri="{FF2B5EF4-FFF2-40B4-BE49-F238E27FC236}">
                <a16:creationId xmlns:a16="http://schemas.microsoft.com/office/drawing/2014/main" id="{F005B00E-77AB-78BA-E775-4EF6212EE5F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855059" y="473902"/>
            <a:ext cx="1935900" cy="1670741"/>
          </a:xfrm>
          <a:prstGeom prst="rect">
            <a:avLst/>
          </a:prstGeom>
        </p:spPr>
      </p:pic>
      <p:cxnSp>
        <p:nvCxnSpPr>
          <p:cNvPr id="29" name="Straight Connector 28">
            <a:extLst>
              <a:ext uri="{FF2B5EF4-FFF2-40B4-BE49-F238E27FC236}">
                <a16:creationId xmlns:a16="http://schemas.microsoft.com/office/drawing/2014/main" id="{D5784AB5-E0AD-4674-98A4-25BFB8934C3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46569" y="2085703"/>
            <a:ext cx="411480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3419974A-3967-488F-A5AD-DFAA45CA62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3" y="3879167"/>
            <a:ext cx="3057906" cy="2135564"/>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A37B7074-D65F-4811-A596-29202DC472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28588" y="2451014"/>
            <a:ext cx="2567411" cy="3532765"/>
          </a:xfrm>
          <a:prstGeom prst="rect">
            <a:avLst/>
          </a:prstGeom>
          <a:solidFill>
            <a:srgbClr val="FFFFFF"/>
          </a:solidFill>
          <a:ln w="635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text&#10;&#10;Description automatically generated">
            <a:extLst>
              <a:ext uri="{FF2B5EF4-FFF2-40B4-BE49-F238E27FC236}">
                <a16:creationId xmlns:a16="http://schemas.microsoft.com/office/drawing/2014/main" id="{3BD4DC5B-1637-08BF-7CC2-7F834411754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664752" y="2895230"/>
            <a:ext cx="2295082" cy="2644333"/>
          </a:xfrm>
          <a:prstGeom prst="rect">
            <a:avLst/>
          </a:prstGeom>
        </p:spPr>
      </p:pic>
      <p:sp>
        <p:nvSpPr>
          <p:cNvPr id="10" name="TextBox 9">
            <a:extLst>
              <a:ext uri="{FF2B5EF4-FFF2-40B4-BE49-F238E27FC236}">
                <a16:creationId xmlns:a16="http://schemas.microsoft.com/office/drawing/2014/main" id="{15FD5A51-FF32-49D5-56E6-36590AABC8A3}"/>
              </a:ext>
            </a:extLst>
          </p:cNvPr>
          <p:cNvSpPr txBox="1"/>
          <p:nvPr/>
        </p:nvSpPr>
        <p:spPr>
          <a:xfrm>
            <a:off x="6956868" y="2198914"/>
            <a:ext cx="4592874" cy="3670180"/>
          </a:xfrm>
          <a:prstGeom prst="rect">
            <a:avLst/>
          </a:prstGeom>
        </p:spPr>
        <p:txBody>
          <a:bodyPr vert="horz" lIns="0" tIns="45720" rIns="0" bIns="45720" rtlCol="0">
            <a:normAutofit/>
          </a:bodyPr>
          <a:lstStyle/>
          <a:p>
            <a:pPr defTabSz="914400">
              <a:lnSpc>
                <a:spcPct val="90000"/>
              </a:lnSpc>
              <a:spcAft>
                <a:spcPts val="600"/>
              </a:spcAft>
              <a:buClr>
                <a:schemeClr val="accent1"/>
              </a:buClr>
              <a:buFont typeface="Calibri" panose="020F0502020204030204" pitchFamily="34" charset="0"/>
            </a:pPr>
            <a:r>
              <a:rPr lang="en-US" b="1" dirty="0">
                <a:solidFill>
                  <a:schemeClr val="tx1">
                    <a:lumMod val="75000"/>
                    <a:lumOff val="25000"/>
                  </a:schemeClr>
                </a:solidFill>
                <a:effectLst>
                  <a:outerShdw blurRad="38100" dist="38100" dir="2700000" algn="tl">
                    <a:srgbClr val="000000">
                      <a:alpha val="43137"/>
                    </a:srgbClr>
                  </a:outerShdw>
                </a:effectLst>
              </a:rPr>
              <a:t>Pulse Points </a:t>
            </a:r>
          </a:p>
          <a:p>
            <a:pPr defTabSz="914400">
              <a:lnSpc>
                <a:spcPct val="90000"/>
              </a:lnSpc>
              <a:spcAft>
                <a:spcPts val="600"/>
              </a:spcAft>
              <a:buClr>
                <a:schemeClr val="accent1"/>
              </a:buClr>
              <a:buFont typeface="Calibri" panose="020F0502020204030204" pitchFamily="34" charset="0"/>
            </a:pPr>
            <a:r>
              <a:rPr lang="en-US" u="sng" dirty="0">
                <a:solidFill>
                  <a:schemeClr val="tx1">
                    <a:lumMod val="75000"/>
                    <a:lumOff val="25000"/>
                  </a:schemeClr>
                </a:solidFill>
              </a:rPr>
              <a:t>Use finger pads not fingertips </a:t>
            </a:r>
            <a:r>
              <a:rPr lang="en-US" dirty="0">
                <a:solidFill>
                  <a:schemeClr val="tx1">
                    <a:lumMod val="75000"/>
                    <a:lumOff val="25000"/>
                  </a:schemeClr>
                </a:solidFill>
              </a:rPr>
              <a:t>to check a pulse</a:t>
            </a:r>
          </a:p>
          <a:p>
            <a:pPr defTabSz="914400">
              <a:lnSpc>
                <a:spcPct val="90000"/>
              </a:lnSpc>
              <a:spcAft>
                <a:spcPts val="600"/>
              </a:spcAft>
              <a:buClr>
                <a:schemeClr val="accent1"/>
              </a:buClr>
              <a:buFont typeface="Calibri" panose="020F0502020204030204" pitchFamily="34" charset="0"/>
            </a:pPr>
            <a:r>
              <a:rPr lang="en-US" dirty="0">
                <a:solidFill>
                  <a:schemeClr val="tx1">
                    <a:lumMod val="75000"/>
                    <a:lumOff val="25000"/>
                  </a:schemeClr>
                </a:solidFill>
              </a:rPr>
              <a:t>Pads of the finger are more sensitive than the tips</a:t>
            </a:r>
          </a:p>
        </p:txBody>
      </p:sp>
      <p:sp>
        <p:nvSpPr>
          <p:cNvPr id="35" name="Rectangle 34">
            <a:extLst>
              <a:ext uri="{FF2B5EF4-FFF2-40B4-BE49-F238E27FC236}">
                <a16:creationId xmlns:a16="http://schemas.microsoft.com/office/drawing/2014/main" id="{6BE05B35-DAAF-4F54-B4CC-ED1C93F576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7" name="Rectangle 36">
            <a:extLst>
              <a:ext uri="{FF2B5EF4-FFF2-40B4-BE49-F238E27FC236}">
                <a16:creationId xmlns:a16="http://schemas.microsoft.com/office/drawing/2014/main" id="{0BA95580-1D63-49F5-8878-136B91CE3B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descr="Diagram&#10;&#10;Description automatically generated">
            <a:extLst>
              <a:ext uri="{FF2B5EF4-FFF2-40B4-BE49-F238E27FC236}">
                <a16:creationId xmlns:a16="http://schemas.microsoft.com/office/drawing/2014/main" id="{0EB97ADB-F199-C836-3D0F-62EBE51545A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l="40462" t="20025" r="22109" b="29220"/>
          <a:stretch/>
        </p:blipFill>
        <p:spPr>
          <a:xfrm>
            <a:off x="7989456" y="3719152"/>
            <a:ext cx="2392218" cy="1585695"/>
          </a:xfrm>
          <a:prstGeom prst="rect">
            <a:avLst/>
          </a:prstGeom>
        </p:spPr>
      </p:pic>
      <p:sp>
        <p:nvSpPr>
          <p:cNvPr id="13" name="TextBox 12">
            <a:extLst>
              <a:ext uri="{FF2B5EF4-FFF2-40B4-BE49-F238E27FC236}">
                <a16:creationId xmlns:a16="http://schemas.microsoft.com/office/drawing/2014/main" id="{A36E3822-CDAD-96B9-FB30-81149C0FFC2B}"/>
              </a:ext>
            </a:extLst>
          </p:cNvPr>
          <p:cNvSpPr txBox="1"/>
          <p:nvPr/>
        </p:nvSpPr>
        <p:spPr>
          <a:xfrm>
            <a:off x="6821388" y="4228385"/>
            <a:ext cx="1103597" cy="923330"/>
          </a:xfrm>
          <a:prstGeom prst="rect">
            <a:avLst/>
          </a:prstGeom>
          <a:noFill/>
        </p:spPr>
        <p:txBody>
          <a:bodyPr wrap="square" rtlCol="0">
            <a:spAutoFit/>
          </a:bodyPr>
          <a:lstStyle/>
          <a:p>
            <a:r>
              <a:rPr lang="en-US" dirty="0"/>
              <a:t>Fingertip Not Sensitive</a:t>
            </a:r>
          </a:p>
        </p:txBody>
      </p:sp>
      <p:sp>
        <p:nvSpPr>
          <p:cNvPr id="14" name="TextBox 13">
            <a:extLst>
              <a:ext uri="{FF2B5EF4-FFF2-40B4-BE49-F238E27FC236}">
                <a16:creationId xmlns:a16="http://schemas.microsoft.com/office/drawing/2014/main" id="{B8761BDE-F1BA-40E2-741A-3855EE908889}"/>
              </a:ext>
            </a:extLst>
          </p:cNvPr>
          <p:cNvSpPr txBox="1"/>
          <p:nvPr/>
        </p:nvSpPr>
        <p:spPr>
          <a:xfrm>
            <a:off x="9253305" y="5408718"/>
            <a:ext cx="1791854" cy="646331"/>
          </a:xfrm>
          <a:prstGeom prst="rect">
            <a:avLst/>
          </a:prstGeom>
          <a:noFill/>
        </p:spPr>
        <p:txBody>
          <a:bodyPr wrap="square" rtlCol="0">
            <a:spAutoFit/>
          </a:bodyPr>
          <a:lstStyle/>
          <a:p>
            <a:r>
              <a:rPr lang="en-US" dirty="0"/>
              <a:t>Finger pad</a:t>
            </a:r>
          </a:p>
          <a:p>
            <a:r>
              <a:rPr lang="en-US" dirty="0"/>
              <a:t>Very Sensitive</a:t>
            </a:r>
          </a:p>
        </p:txBody>
      </p:sp>
      <p:sp>
        <p:nvSpPr>
          <p:cNvPr id="16" name="Arrow: Right 15">
            <a:extLst>
              <a:ext uri="{FF2B5EF4-FFF2-40B4-BE49-F238E27FC236}">
                <a16:creationId xmlns:a16="http://schemas.microsoft.com/office/drawing/2014/main" id="{AE5316E3-909F-4A6C-7911-971513C6189D}"/>
              </a:ext>
            </a:extLst>
          </p:cNvPr>
          <p:cNvSpPr/>
          <p:nvPr/>
        </p:nvSpPr>
        <p:spPr>
          <a:xfrm>
            <a:off x="7372799" y="4581730"/>
            <a:ext cx="920754" cy="177514"/>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18" name="Arrow: Right 17">
            <a:extLst>
              <a:ext uri="{FF2B5EF4-FFF2-40B4-BE49-F238E27FC236}">
                <a16:creationId xmlns:a16="http://schemas.microsoft.com/office/drawing/2014/main" id="{D859967E-39FE-15A6-4623-21B9B6C970C1}"/>
              </a:ext>
            </a:extLst>
          </p:cNvPr>
          <p:cNvSpPr/>
          <p:nvPr/>
        </p:nvSpPr>
        <p:spPr>
          <a:xfrm rot="16200000">
            <a:off x="8732349" y="5609914"/>
            <a:ext cx="920754" cy="177514"/>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20" name="TextBox 19">
            <a:extLst>
              <a:ext uri="{FF2B5EF4-FFF2-40B4-BE49-F238E27FC236}">
                <a16:creationId xmlns:a16="http://schemas.microsoft.com/office/drawing/2014/main" id="{A0453B49-46BF-50AF-1F74-8E8E268848DA}"/>
              </a:ext>
            </a:extLst>
          </p:cNvPr>
          <p:cNvSpPr txBox="1"/>
          <p:nvPr/>
        </p:nvSpPr>
        <p:spPr>
          <a:xfrm>
            <a:off x="994804" y="4503377"/>
            <a:ext cx="1433593" cy="923330"/>
          </a:xfrm>
          <a:prstGeom prst="rect">
            <a:avLst/>
          </a:prstGeom>
          <a:noFill/>
        </p:spPr>
        <p:txBody>
          <a:bodyPr wrap="square" rtlCol="0">
            <a:spAutoFit/>
          </a:bodyPr>
          <a:lstStyle/>
          <a:p>
            <a:pPr algn="ctr"/>
            <a:r>
              <a:rPr lang="en-US" dirty="0"/>
              <a:t>Hard to find in stressful situations</a:t>
            </a:r>
          </a:p>
        </p:txBody>
      </p:sp>
    </p:spTree>
    <p:extLst>
      <p:ext uri="{BB962C8B-B14F-4D97-AF65-F5344CB8AC3E}">
        <p14:creationId xmlns:p14="http://schemas.microsoft.com/office/powerpoint/2010/main" val="23548149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9">
            <a:extLst>
              <a:ext uri="{FF2B5EF4-FFF2-40B4-BE49-F238E27FC236}">
                <a16:creationId xmlns:a16="http://schemas.microsoft.com/office/drawing/2014/main" id="{990D0034-F768-41E7-85D4-F38C4DE857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3F3A12-8182-EB29-DA75-853E0FD0DCF8}"/>
              </a:ext>
            </a:extLst>
          </p:cNvPr>
          <p:cNvSpPr>
            <a:spLocks noGrp="1"/>
          </p:cNvSpPr>
          <p:nvPr>
            <p:ph type="title"/>
          </p:nvPr>
        </p:nvSpPr>
        <p:spPr>
          <a:xfrm>
            <a:off x="477078" y="516835"/>
            <a:ext cx="3100136" cy="2103875"/>
          </a:xfrm>
        </p:spPr>
        <p:txBody>
          <a:bodyPr>
            <a:normAutofit/>
          </a:bodyPr>
          <a:lstStyle/>
          <a:p>
            <a:r>
              <a:rPr lang="en-US" sz="3600" b="1" dirty="0">
                <a:solidFill>
                  <a:srgbClr val="FF0000"/>
                </a:solidFill>
                <a:effectLst>
                  <a:outerShdw blurRad="38100" dist="38100" dir="2700000" algn="tl">
                    <a:srgbClr val="000000">
                      <a:alpha val="43137"/>
                    </a:srgbClr>
                  </a:outerShdw>
                </a:effectLst>
              </a:rPr>
              <a:t>Bleeding</a:t>
            </a:r>
          </a:p>
        </p:txBody>
      </p:sp>
      <p:cxnSp>
        <p:nvCxnSpPr>
          <p:cNvPr id="17" name="Straight Connector 11">
            <a:extLst>
              <a:ext uri="{FF2B5EF4-FFF2-40B4-BE49-F238E27FC236}">
                <a16:creationId xmlns:a16="http://schemas.microsoft.com/office/drawing/2014/main" id="{5A0A5CF6-407C-4691-8122-49DF69D002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0927" y="2633962"/>
            <a:ext cx="274320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34E319A-6030-3574-961D-4973B22D05A3}"/>
              </a:ext>
            </a:extLst>
          </p:cNvPr>
          <p:cNvSpPr>
            <a:spLocks noGrp="1"/>
          </p:cNvSpPr>
          <p:nvPr>
            <p:ph idx="1"/>
          </p:nvPr>
        </p:nvSpPr>
        <p:spPr>
          <a:xfrm>
            <a:off x="492370" y="2736574"/>
            <a:ext cx="3382205" cy="4012937"/>
          </a:xfrm>
        </p:spPr>
        <p:txBody>
          <a:bodyPr>
            <a:normAutofit fontScale="92500" lnSpcReduction="10000"/>
          </a:bodyPr>
          <a:lstStyle/>
          <a:p>
            <a:r>
              <a:rPr lang="en-US" sz="1400" dirty="0"/>
              <a:t>Use gloves to keep </a:t>
            </a:r>
            <a:r>
              <a:rPr lang="en-US" sz="1400" b="1" dirty="0">
                <a:solidFill>
                  <a:srgbClr val="FF0000"/>
                </a:solidFill>
                <a:effectLst>
                  <a:outerShdw blurRad="38100" dist="38100" dir="2700000" algn="tl">
                    <a:srgbClr val="000000">
                      <a:alpha val="43137"/>
                    </a:srgbClr>
                  </a:outerShdw>
                </a:effectLst>
              </a:rPr>
              <a:t>blood</a:t>
            </a:r>
            <a:r>
              <a:rPr lang="en-US" sz="1400" dirty="0"/>
              <a:t> from contacting you (body fluids can transmit disease, Hepatitis B/C, HIV)</a:t>
            </a:r>
          </a:p>
          <a:p>
            <a:r>
              <a:rPr lang="en-US" sz="1400" dirty="0"/>
              <a:t>Direct pressure with whatever is available (tee shirt, shirt, 4X4s, battle dressing, gloved hand)</a:t>
            </a:r>
          </a:p>
          <a:p>
            <a:r>
              <a:rPr lang="en-US" sz="1400" dirty="0"/>
              <a:t>If spurting </a:t>
            </a:r>
            <a:r>
              <a:rPr lang="en-US" sz="1400" b="1" dirty="0">
                <a:solidFill>
                  <a:srgbClr val="FF0000"/>
                </a:solidFill>
                <a:effectLst>
                  <a:outerShdw blurRad="38100" dist="38100" dir="2700000" algn="tl">
                    <a:srgbClr val="000000">
                      <a:alpha val="43137"/>
                    </a:srgbClr>
                  </a:outerShdw>
                </a:effectLst>
              </a:rPr>
              <a:t>bleeding</a:t>
            </a:r>
            <a:r>
              <a:rPr lang="en-US" sz="1400" dirty="0"/>
              <a:t> (artery), consider a tourniquet, improvised or commercial</a:t>
            </a:r>
          </a:p>
          <a:p>
            <a:pPr lvl="1"/>
            <a:r>
              <a:rPr lang="en-US" sz="1400" dirty="0"/>
              <a:t>Place a couple of inches above the </a:t>
            </a:r>
            <a:r>
              <a:rPr lang="en-US" sz="1400" b="1" dirty="0">
                <a:solidFill>
                  <a:srgbClr val="FF0000"/>
                </a:solidFill>
                <a:effectLst>
                  <a:outerShdw blurRad="38100" dist="38100" dir="2700000" algn="tl">
                    <a:srgbClr val="000000">
                      <a:alpha val="43137"/>
                    </a:srgbClr>
                  </a:outerShdw>
                </a:effectLst>
              </a:rPr>
              <a:t>bleed</a:t>
            </a:r>
          </a:p>
          <a:p>
            <a:pPr lvl="1"/>
            <a:r>
              <a:rPr lang="en-US" sz="1400" dirty="0"/>
              <a:t>Turn until </a:t>
            </a:r>
            <a:r>
              <a:rPr lang="en-US" sz="1400" b="1" dirty="0">
                <a:solidFill>
                  <a:srgbClr val="FF0000"/>
                </a:solidFill>
                <a:effectLst>
                  <a:outerShdw blurRad="38100" dist="38100" dir="2700000" algn="tl">
                    <a:srgbClr val="000000">
                      <a:alpha val="43137"/>
                    </a:srgbClr>
                  </a:outerShdw>
                </a:effectLst>
              </a:rPr>
              <a:t>bleeding</a:t>
            </a:r>
            <a:r>
              <a:rPr lang="en-US" sz="1400" dirty="0"/>
              <a:t> stops</a:t>
            </a:r>
          </a:p>
          <a:p>
            <a:pPr lvl="1"/>
            <a:r>
              <a:rPr lang="en-US" sz="1400" dirty="0"/>
              <a:t>Will be very painful but leave it in place</a:t>
            </a:r>
          </a:p>
          <a:p>
            <a:r>
              <a:rPr lang="en-US" sz="1400" dirty="0"/>
              <a:t>Improvised tourniquet can be made from clothing and a stick</a:t>
            </a:r>
          </a:p>
          <a:p>
            <a:r>
              <a:rPr lang="en-US" sz="1400" dirty="0"/>
              <a:t>Commercial tourniquets are cheap, keep on in vehicle, tractor, or other equipment, and in the first aid kit</a:t>
            </a:r>
          </a:p>
          <a:p>
            <a:r>
              <a:rPr lang="en-US" sz="1400" dirty="0"/>
              <a:t>The same is true for “battle dressings”</a:t>
            </a:r>
          </a:p>
          <a:p>
            <a:endParaRPr lang="en-US" sz="900" dirty="0"/>
          </a:p>
        </p:txBody>
      </p:sp>
      <p:pic>
        <p:nvPicPr>
          <p:cNvPr id="5" name="Picture 4" descr="A picture containing person, tool&#10;&#10;Description automatically generated">
            <a:extLst>
              <a:ext uri="{FF2B5EF4-FFF2-40B4-BE49-F238E27FC236}">
                <a16:creationId xmlns:a16="http://schemas.microsoft.com/office/drawing/2014/main" id="{B5116162-98F8-E44E-FF7A-181F66446A39}"/>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075043" y="10"/>
            <a:ext cx="8111272" cy="6857990"/>
          </a:xfrm>
          <a:prstGeom prst="rect">
            <a:avLst/>
          </a:prstGeom>
        </p:spPr>
      </p:pic>
    </p:spTree>
    <p:extLst>
      <p:ext uri="{BB962C8B-B14F-4D97-AF65-F5344CB8AC3E}">
        <p14:creationId xmlns:p14="http://schemas.microsoft.com/office/powerpoint/2010/main" val="15773141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7D379150-F6B4-45C8-BE10-6B278AD40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a:extLst>
              <a:ext uri="{FF2B5EF4-FFF2-40B4-BE49-F238E27FC236}">
                <a16:creationId xmlns:a16="http://schemas.microsoft.com/office/drawing/2014/main" id="{5FFCF544-A370-4A5D-A95F-CA6E0E7191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7" name="Straight Connector 16">
            <a:extLst>
              <a:ext uri="{FF2B5EF4-FFF2-40B4-BE49-F238E27FC236}">
                <a16:creationId xmlns:a16="http://schemas.microsoft.com/office/drawing/2014/main" id="{6EEB3B97-A638-498B-8083-54191CE71E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9" name="Rectangle 18">
            <a:extLst>
              <a:ext uri="{FF2B5EF4-FFF2-40B4-BE49-F238E27FC236}">
                <a16:creationId xmlns:a16="http://schemas.microsoft.com/office/drawing/2014/main" id="{284B70D5-875B-433D-BDBD-1522A85D6C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diagram&#10;&#10;Description automatically generated">
            <a:extLst>
              <a:ext uri="{FF2B5EF4-FFF2-40B4-BE49-F238E27FC236}">
                <a16:creationId xmlns:a16="http://schemas.microsoft.com/office/drawing/2014/main" id="{DAC544C9-B519-4BCB-BD6B-65E7E04AA9E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31696" y="640081"/>
            <a:ext cx="5314406" cy="5314406"/>
          </a:xfrm>
          <a:prstGeom prst="rect">
            <a:avLst/>
          </a:prstGeom>
        </p:spPr>
      </p:pic>
      <p:cxnSp>
        <p:nvCxnSpPr>
          <p:cNvPr id="21" name="Straight Connector 20">
            <a:extLst>
              <a:ext uri="{FF2B5EF4-FFF2-40B4-BE49-F238E27FC236}">
                <a16:creationId xmlns:a16="http://schemas.microsoft.com/office/drawing/2014/main" id="{C947DF4A-614C-4B4C-8B80-E5B9D8E8CFE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92143" y="2085703"/>
            <a:ext cx="356616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5A16A0C3-73FC-1B5A-A936-D01212BADF77}"/>
              </a:ext>
            </a:extLst>
          </p:cNvPr>
          <p:cNvSpPr txBox="1"/>
          <p:nvPr/>
        </p:nvSpPr>
        <p:spPr>
          <a:xfrm>
            <a:off x="7859485" y="2198914"/>
            <a:ext cx="3690257" cy="3670180"/>
          </a:xfrm>
          <a:prstGeom prst="rect">
            <a:avLst/>
          </a:prstGeom>
        </p:spPr>
        <p:txBody>
          <a:bodyPr vert="horz" lIns="0" tIns="45720" rIns="0" bIns="45720" rtlCol="0">
            <a:normAutofit/>
          </a:bodyPr>
          <a:lstStyle/>
          <a:p>
            <a:pPr defTabSz="914400">
              <a:lnSpc>
                <a:spcPct val="90000"/>
              </a:lnSpc>
              <a:spcAft>
                <a:spcPts val="600"/>
              </a:spcAft>
              <a:buClr>
                <a:schemeClr val="accent1"/>
              </a:buClr>
              <a:buFont typeface="Calibri" panose="020F0502020204030204" pitchFamily="34" charset="0"/>
            </a:pPr>
            <a:r>
              <a:rPr lang="en-US" b="1">
                <a:solidFill>
                  <a:schemeClr val="tx1">
                    <a:lumMod val="75000"/>
                    <a:lumOff val="25000"/>
                  </a:schemeClr>
                </a:solidFill>
                <a:effectLst>
                  <a:outerShdw blurRad="38100" dist="38100" dir="2700000" algn="tl">
                    <a:srgbClr val="000000">
                      <a:alpha val="43137"/>
                    </a:srgbClr>
                  </a:outerShdw>
                </a:effectLst>
              </a:rPr>
              <a:t>Application of a Commercial Tourniquet </a:t>
            </a:r>
          </a:p>
        </p:txBody>
      </p:sp>
      <p:sp>
        <p:nvSpPr>
          <p:cNvPr id="23" name="Rectangle 22">
            <a:extLst>
              <a:ext uri="{FF2B5EF4-FFF2-40B4-BE49-F238E27FC236}">
                <a16:creationId xmlns:a16="http://schemas.microsoft.com/office/drawing/2014/main" id="{1E299956-A9E7-4FC1-A0B1-D590CA9730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a:extLst>
              <a:ext uri="{FF2B5EF4-FFF2-40B4-BE49-F238E27FC236}">
                <a16:creationId xmlns:a16="http://schemas.microsoft.com/office/drawing/2014/main" id="{17FC539C-B783-4B03-9F9E-D13430F3F6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1125628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E4490D0-3672-446A-AC12-B4830333BD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a:extLst>
              <a:ext uri="{FF2B5EF4-FFF2-40B4-BE49-F238E27FC236}">
                <a16:creationId xmlns:a16="http://schemas.microsoft.com/office/drawing/2014/main" id="{39CB82C2-DF65-4EC1-8280-F201D50F5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2" name="Straight Connector 11">
            <a:extLst>
              <a:ext uri="{FF2B5EF4-FFF2-40B4-BE49-F238E27FC236}">
                <a16:creationId xmlns:a16="http://schemas.microsoft.com/office/drawing/2014/main" id="{7E1D4427-852B-4B37-8E76-0E9F1810BA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C4AAA502-5435-489E-9538-3A40E6C714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50C4D432-BE69-14CE-9A95-28F3520B2C08}"/>
              </a:ext>
            </a:extLst>
          </p:cNvPr>
          <p:cNvSpPr txBox="1"/>
          <p:nvPr/>
        </p:nvSpPr>
        <p:spPr>
          <a:xfrm>
            <a:off x="633999" y="4550229"/>
            <a:ext cx="10909073" cy="1057655"/>
          </a:xfrm>
          <a:prstGeom prst="rect">
            <a:avLst/>
          </a:prstGeom>
        </p:spPr>
        <p:txBody>
          <a:bodyPr vert="horz" lIns="91440" tIns="45720" rIns="91440" bIns="45720" rtlCol="0" anchor="b">
            <a:normAutofit/>
          </a:bodyPr>
          <a:lstStyle/>
          <a:p>
            <a:pPr defTabSz="914400">
              <a:lnSpc>
                <a:spcPct val="85000"/>
              </a:lnSpc>
              <a:spcBef>
                <a:spcPct val="0"/>
              </a:spcBef>
              <a:spcAft>
                <a:spcPts val="600"/>
              </a:spcAft>
            </a:pPr>
            <a:r>
              <a:rPr lang="en-US" sz="6000" b="1" spc="-50">
                <a:solidFill>
                  <a:schemeClr val="tx1">
                    <a:lumMod val="85000"/>
                    <a:lumOff val="15000"/>
                  </a:schemeClr>
                </a:solidFill>
                <a:effectLst>
                  <a:outerShdw blurRad="38100" dist="38100" dir="2700000" algn="tl">
                    <a:srgbClr val="000000">
                      <a:alpha val="43137"/>
                    </a:srgbClr>
                  </a:outerShdw>
                </a:effectLst>
                <a:latin typeface="+mj-lt"/>
                <a:ea typeface="+mj-ea"/>
                <a:cs typeface="+mj-cs"/>
              </a:rPr>
              <a:t>Using a “battle dressing”</a:t>
            </a:r>
          </a:p>
        </p:txBody>
      </p:sp>
      <p:pic>
        <p:nvPicPr>
          <p:cNvPr id="2" name="Picture 1" descr="A picture containing text, transport&#10;&#10;Description automatically generated">
            <a:extLst>
              <a:ext uri="{FF2B5EF4-FFF2-40B4-BE49-F238E27FC236}">
                <a16:creationId xmlns:a16="http://schemas.microsoft.com/office/drawing/2014/main" id="{1A5CCBA6-1FC4-CB1F-E614-B2C2E328E6D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35457" y="1568282"/>
            <a:ext cx="10916463" cy="2674533"/>
          </a:xfrm>
          <a:prstGeom prst="rect">
            <a:avLst/>
          </a:prstGeom>
        </p:spPr>
      </p:pic>
      <p:cxnSp>
        <p:nvCxnSpPr>
          <p:cNvPr id="16" name="Straight Connector 15">
            <a:extLst>
              <a:ext uri="{FF2B5EF4-FFF2-40B4-BE49-F238E27FC236}">
                <a16:creationId xmlns:a16="http://schemas.microsoft.com/office/drawing/2014/main" id="{C9AC0290-4702-4519-B0F4-C2A4688099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1086" y="5618770"/>
            <a:ext cx="1051560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DE42378B-2E28-4810-8421-7A473A40E3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a:extLst>
              <a:ext uri="{FF2B5EF4-FFF2-40B4-BE49-F238E27FC236}">
                <a16:creationId xmlns:a16="http://schemas.microsoft.com/office/drawing/2014/main" id="{0D91DD17-237F-4811-BC0E-128EB1BD7C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4305826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CF6BB2E5-F5C5-4876-9282-B0246E0357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Rectangle 23">
            <a:extLst>
              <a:ext uri="{FF2B5EF4-FFF2-40B4-BE49-F238E27FC236}">
                <a16:creationId xmlns:a16="http://schemas.microsoft.com/office/drawing/2014/main" id="{6E53EAE7-3851-4CE7-BE81-EF90F19EF0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6" name="Straight Connector 25">
            <a:extLst>
              <a:ext uri="{FF2B5EF4-FFF2-40B4-BE49-F238E27FC236}">
                <a16:creationId xmlns:a16="http://schemas.microsoft.com/office/drawing/2014/main" id="{5C5EFB6A-0AF1-46B2-B103-4AA6C7B310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28" name="Rectangle 27">
            <a:extLst>
              <a:ext uri="{FF2B5EF4-FFF2-40B4-BE49-F238E27FC236}">
                <a16:creationId xmlns:a16="http://schemas.microsoft.com/office/drawing/2014/main" id="{EF8AEC98-3742-4D78-A79E-DB72BE130D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4DDDBADD-CC21-400E-A524-D69DC92E6E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5339824" y="0"/>
            <a:ext cx="685839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TextBox 3">
            <a:extLst>
              <a:ext uri="{FF2B5EF4-FFF2-40B4-BE49-F238E27FC236}">
                <a16:creationId xmlns:a16="http://schemas.microsoft.com/office/drawing/2014/main" id="{5B8C7961-E29C-9B3B-6982-A742F870602C}"/>
              </a:ext>
            </a:extLst>
          </p:cNvPr>
          <p:cNvSpPr txBox="1"/>
          <p:nvPr/>
        </p:nvSpPr>
        <p:spPr>
          <a:xfrm>
            <a:off x="5961344" y="758952"/>
            <a:ext cx="5542398" cy="3566160"/>
          </a:xfrm>
          <a:prstGeom prst="rect">
            <a:avLst/>
          </a:prstGeom>
        </p:spPr>
        <p:txBody>
          <a:bodyPr vert="horz" lIns="91440" tIns="45720" rIns="91440" bIns="45720" rtlCol="0" anchor="b">
            <a:normAutofit/>
          </a:bodyPr>
          <a:lstStyle/>
          <a:p>
            <a:pPr defTabSz="914400">
              <a:lnSpc>
                <a:spcPct val="85000"/>
              </a:lnSpc>
              <a:spcBef>
                <a:spcPct val="0"/>
              </a:spcBef>
              <a:spcAft>
                <a:spcPts val="600"/>
              </a:spcAft>
            </a:pPr>
            <a:r>
              <a:rPr lang="en-US" sz="5600" spc="-50" dirty="0">
                <a:solidFill>
                  <a:srgbClr val="FFFFFF"/>
                </a:solidFill>
                <a:latin typeface="+mj-lt"/>
                <a:ea typeface="+mj-ea"/>
                <a:cs typeface="+mj-cs"/>
              </a:rPr>
              <a:t>“Battle Dressings” can be used to stop </a:t>
            </a:r>
            <a:r>
              <a:rPr lang="en-US" sz="5600" b="1" spc="-50" dirty="0">
                <a:solidFill>
                  <a:srgbClr val="FF0000"/>
                </a:solidFill>
                <a:effectLst>
                  <a:outerShdw blurRad="38100" dist="38100" dir="2700000" algn="tl">
                    <a:srgbClr val="000000">
                      <a:alpha val="43137"/>
                    </a:srgbClr>
                  </a:outerShdw>
                </a:effectLst>
                <a:latin typeface="+mj-lt"/>
                <a:ea typeface="+mj-ea"/>
                <a:cs typeface="+mj-cs"/>
              </a:rPr>
              <a:t>bleeding </a:t>
            </a:r>
            <a:r>
              <a:rPr lang="en-US" sz="5600" spc="-50" dirty="0">
                <a:solidFill>
                  <a:srgbClr val="FFFFFF"/>
                </a:solidFill>
                <a:latin typeface="+mj-lt"/>
                <a:ea typeface="+mj-ea"/>
                <a:cs typeface="+mj-cs"/>
              </a:rPr>
              <a:t>in many areas</a:t>
            </a:r>
          </a:p>
        </p:txBody>
      </p:sp>
      <p:pic>
        <p:nvPicPr>
          <p:cNvPr id="5" name="Picture 4" descr="A picture containing person, snowboarding, pressure suit, posing&#10;&#10;Description automatically generated">
            <a:extLst>
              <a:ext uri="{FF2B5EF4-FFF2-40B4-BE49-F238E27FC236}">
                <a16:creationId xmlns:a16="http://schemas.microsoft.com/office/drawing/2014/main" id="{7FED19F8-E781-5519-DDC5-DE054641B428}"/>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 y="-1"/>
            <a:ext cx="5294376" cy="4292485"/>
          </a:xfrm>
          <a:prstGeom prst="rect">
            <a:avLst/>
          </a:prstGeom>
        </p:spPr>
      </p:pic>
      <p:pic>
        <p:nvPicPr>
          <p:cNvPr id="3" name="Picture 2" descr="A picture containing person, outdoor, person, people&#10;&#10;Description automatically generated">
            <a:extLst>
              <a:ext uri="{FF2B5EF4-FFF2-40B4-BE49-F238E27FC236}">
                <a16:creationId xmlns:a16="http://schemas.microsoft.com/office/drawing/2014/main" id="{7662B24B-2F88-E6DA-82C5-1D3FE05E816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0" y="4292485"/>
            <a:ext cx="5294356" cy="2565516"/>
          </a:xfrm>
          <a:prstGeom prst="rect">
            <a:avLst/>
          </a:prstGeom>
        </p:spPr>
      </p:pic>
      <p:cxnSp>
        <p:nvCxnSpPr>
          <p:cNvPr id="32" name="Straight Connector 31">
            <a:extLst>
              <a:ext uri="{FF2B5EF4-FFF2-40B4-BE49-F238E27FC236}">
                <a16:creationId xmlns:a16="http://schemas.microsoft.com/office/drawing/2014/main" id="{C1748524-9487-4168-B383-1E83003D00C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61343" y="4343400"/>
            <a:ext cx="5202616" cy="0"/>
          </a:xfrm>
          <a:prstGeom prst="line">
            <a:avLst/>
          </a:prstGeom>
          <a:ln w="6350">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34" name="Rectangle 33">
            <a:extLst>
              <a:ext uri="{FF2B5EF4-FFF2-40B4-BE49-F238E27FC236}">
                <a16:creationId xmlns:a16="http://schemas.microsoft.com/office/drawing/2014/main" id="{9B0F30AA-F3F2-4243-A080-0F2575446E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75816"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6316896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25C8D2C1-DA83-420D-9635-D52CE066B5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1" name="Rectangle 30">
            <a:extLst>
              <a:ext uri="{FF2B5EF4-FFF2-40B4-BE49-F238E27FC236}">
                <a16:creationId xmlns:a16="http://schemas.microsoft.com/office/drawing/2014/main" id="{434F74C9-6A0B-409E-AD1C-45B58BE91B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33" name="Straight Connector 32">
            <a:extLst>
              <a:ext uri="{FF2B5EF4-FFF2-40B4-BE49-F238E27FC236}">
                <a16:creationId xmlns:a16="http://schemas.microsoft.com/office/drawing/2014/main" id="{F5486A9D-1265-4B57-91E6-68E666B978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3" name="Picture 2" descr="A picture containing person, outdoor, group, people&#10;&#10;Description automatically generated">
            <a:extLst>
              <a:ext uri="{FF2B5EF4-FFF2-40B4-BE49-F238E27FC236}">
                <a16:creationId xmlns:a16="http://schemas.microsoft.com/office/drawing/2014/main" id="{F9B0847E-EDB9-EE48-17A1-809478F95406}"/>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6" y="10"/>
            <a:ext cx="7556889" cy="6857990"/>
          </a:xfrm>
          <a:prstGeom prst="rect">
            <a:avLst/>
          </a:prstGeom>
        </p:spPr>
      </p:pic>
      <p:sp>
        <p:nvSpPr>
          <p:cNvPr id="35" name="Rectangle 34">
            <a:extLst>
              <a:ext uri="{FF2B5EF4-FFF2-40B4-BE49-F238E27FC236}">
                <a16:creationId xmlns:a16="http://schemas.microsoft.com/office/drawing/2014/main" id="{E9ED41B5-F9B0-4DE1-8C59-A980468A70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7613486" y="0"/>
            <a:ext cx="458473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TextBox 4">
            <a:extLst>
              <a:ext uri="{FF2B5EF4-FFF2-40B4-BE49-F238E27FC236}">
                <a16:creationId xmlns:a16="http://schemas.microsoft.com/office/drawing/2014/main" id="{003EEB95-0245-5FA5-1E3D-02EC58C0246F}"/>
              </a:ext>
            </a:extLst>
          </p:cNvPr>
          <p:cNvSpPr txBox="1"/>
          <p:nvPr/>
        </p:nvSpPr>
        <p:spPr>
          <a:xfrm>
            <a:off x="8096885" y="640080"/>
            <a:ext cx="3659246" cy="2926080"/>
          </a:xfrm>
          <a:prstGeom prst="rect">
            <a:avLst/>
          </a:prstGeom>
        </p:spPr>
        <p:txBody>
          <a:bodyPr vert="horz" lIns="91440" tIns="45720" rIns="91440" bIns="45720" rtlCol="0" anchor="b">
            <a:normAutofit/>
          </a:bodyPr>
          <a:lstStyle/>
          <a:p>
            <a:pPr defTabSz="914400">
              <a:lnSpc>
                <a:spcPct val="85000"/>
              </a:lnSpc>
              <a:spcBef>
                <a:spcPct val="0"/>
              </a:spcBef>
              <a:spcAft>
                <a:spcPts val="600"/>
              </a:spcAft>
            </a:pPr>
            <a:r>
              <a:rPr lang="en-US" sz="4100" spc="-50" dirty="0">
                <a:solidFill>
                  <a:srgbClr val="FFFFFF"/>
                </a:solidFill>
                <a:latin typeface="+mj-lt"/>
                <a:ea typeface="+mj-ea"/>
                <a:cs typeface="+mj-cs"/>
              </a:rPr>
              <a:t>Persons located in rough terrain, or a danger area are hard to reach and move</a:t>
            </a:r>
          </a:p>
        </p:txBody>
      </p:sp>
      <p:sp>
        <p:nvSpPr>
          <p:cNvPr id="37" name="Rectangle 36">
            <a:extLst>
              <a:ext uri="{FF2B5EF4-FFF2-40B4-BE49-F238E27FC236}">
                <a16:creationId xmlns:a16="http://schemas.microsoft.com/office/drawing/2014/main" id="{C482A030-873A-4216-B6A6-C3348B9CA2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906"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6218103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5C8D2C1-DA83-420D-9635-D52CE066B5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a:extLst>
              <a:ext uri="{FF2B5EF4-FFF2-40B4-BE49-F238E27FC236}">
                <a16:creationId xmlns:a16="http://schemas.microsoft.com/office/drawing/2014/main" id="{434F74C9-6A0B-409E-AD1C-45B58BE91B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6" name="Straight Connector 15">
            <a:extLst>
              <a:ext uri="{FF2B5EF4-FFF2-40B4-BE49-F238E27FC236}">
                <a16:creationId xmlns:a16="http://schemas.microsoft.com/office/drawing/2014/main" id="{F5486A9D-1265-4B57-91E6-68E666B978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5" name="Picture 4" descr="A car on fire&#10;&#10;Description automatically generated with medium confidence">
            <a:extLst>
              <a:ext uri="{FF2B5EF4-FFF2-40B4-BE49-F238E27FC236}">
                <a16:creationId xmlns:a16="http://schemas.microsoft.com/office/drawing/2014/main" id="{82E71410-277B-8192-BCA0-38888450CEE3}"/>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2" y="10"/>
            <a:ext cx="12192031" cy="4915066"/>
          </a:xfrm>
          <a:prstGeom prst="rect">
            <a:avLst/>
          </a:prstGeom>
        </p:spPr>
      </p:pic>
      <p:sp>
        <p:nvSpPr>
          <p:cNvPr id="18" name="Rectangle 17">
            <a:extLst>
              <a:ext uri="{FF2B5EF4-FFF2-40B4-BE49-F238E27FC236}">
                <a16:creationId xmlns:a16="http://schemas.microsoft.com/office/drawing/2014/main" id="{B76D919A-FC3E-4B4E-BAF0-ED6CFB8DC4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TextBox 6">
            <a:extLst>
              <a:ext uri="{FF2B5EF4-FFF2-40B4-BE49-F238E27FC236}">
                <a16:creationId xmlns:a16="http://schemas.microsoft.com/office/drawing/2014/main" id="{D3B6BE30-AB89-940C-1555-DAD4F91677F4}"/>
              </a:ext>
            </a:extLst>
          </p:cNvPr>
          <p:cNvSpPr txBox="1"/>
          <p:nvPr/>
        </p:nvSpPr>
        <p:spPr>
          <a:xfrm>
            <a:off x="209226" y="5120640"/>
            <a:ext cx="11755465" cy="822960"/>
          </a:xfrm>
          <a:prstGeom prst="rect">
            <a:avLst/>
          </a:prstGeom>
        </p:spPr>
        <p:txBody>
          <a:bodyPr vert="horz" lIns="91440" tIns="45720" rIns="91440" bIns="45720" rtlCol="0" anchor="b">
            <a:normAutofit/>
          </a:bodyPr>
          <a:lstStyle/>
          <a:p>
            <a:pPr algn="ctr" defTabSz="914400">
              <a:lnSpc>
                <a:spcPct val="85000"/>
              </a:lnSpc>
              <a:spcBef>
                <a:spcPct val="0"/>
              </a:spcBef>
              <a:spcAft>
                <a:spcPts val="600"/>
              </a:spcAft>
            </a:pPr>
            <a:r>
              <a:rPr lang="en-US" sz="2400" spc="-50" dirty="0">
                <a:solidFill>
                  <a:srgbClr val="FFFFFF"/>
                </a:solidFill>
                <a:latin typeface="+mj-lt"/>
                <a:ea typeface="+mj-ea"/>
                <a:cs typeface="+mj-cs"/>
              </a:rPr>
              <a:t>Structures on fire present serious inhalational and thermal </a:t>
            </a:r>
            <a:r>
              <a:rPr lang="en-US" sz="2400" b="1" spc="-50" dirty="0">
                <a:solidFill>
                  <a:srgbClr val="FF0000"/>
                </a:solidFill>
                <a:effectLst>
                  <a:outerShdw blurRad="38100" dist="38100" dir="2700000" algn="tl">
                    <a:srgbClr val="000000">
                      <a:alpha val="43137"/>
                    </a:srgbClr>
                  </a:outerShdw>
                </a:effectLst>
                <a:latin typeface="+mj-lt"/>
                <a:ea typeface="+mj-ea"/>
                <a:cs typeface="+mj-cs"/>
              </a:rPr>
              <a:t>burn</a:t>
            </a:r>
            <a:r>
              <a:rPr lang="en-US" sz="2400" spc="-50" dirty="0">
                <a:solidFill>
                  <a:srgbClr val="FFFFFF"/>
                </a:solidFill>
                <a:latin typeface="+mj-lt"/>
                <a:ea typeface="+mj-ea"/>
                <a:cs typeface="+mj-cs"/>
              </a:rPr>
              <a:t> hazards for those inside</a:t>
            </a:r>
          </a:p>
        </p:txBody>
      </p:sp>
      <p:sp>
        <p:nvSpPr>
          <p:cNvPr id="20" name="Rectangle 19">
            <a:extLst>
              <a:ext uri="{FF2B5EF4-FFF2-40B4-BE49-F238E27FC236}">
                <a16:creationId xmlns:a16="http://schemas.microsoft.com/office/drawing/2014/main" id="{8F66ACBD-1C82-4782-AA7C-05504DD7DE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4906176"/>
            <a:ext cx="12188952"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5359963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419776C6-B8CD-C9B4-3495-C18B067FBD00}"/>
              </a:ext>
            </a:extLst>
          </p:cNvPr>
          <p:cNvSpPr>
            <a:spLocks noGrp="1"/>
          </p:cNvSpPr>
          <p:nvPr>
            <p:ph type="title"/>
          </p:nvPr>
        </p:nvSpPr>
        <p:spPr>
          <a:xfrm>
            <a:off x="83127" y="651621"/>
            <a:ext cx="3084844" cy="1578504"/>
          </a:xfrm>
        </p:spPr>
        <p:txBody>
          <a:bodyPr anchor="ctr">
            <a:normAutofit/>
          </a:bodyPr>
          <a:lstStyle/>
          <a:p>
            <a:r>
              <a:rPr lang="en-US" sz="6600" b="1" dirty="0">
                <a:solidFill>
                  <a:srgbClr val="FF0000"/>
                </a:solidFill>
                <a:effectLst>
                  <a:outerShdw blurRad="38100" dist="38100" dir="2700000" algn="tl">
                    <a:srgbClr val="000000">
                      <a:alpha val="43137"/>
                    </a:srgbClr>
                  </a:outerShdw>
                </a:effectLst>
              </a:rPr>
              <a:t>Burns</a:t>
            </a:r>
          </a:p>
        </p:txBody>
      </p:sp>
      <p:sp>
        <p:nvSpPr>
          <p:cNvPr id="12" name="Rectangle 11">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Content Placeholder 2">
            <a:extLst>
              <a:ext uri="{FF2B5EF4-FFF2-40B4-BE49-F238E27FC236}">
                <a16:creationId xmlns:a16="http://schemas.microsoft.com/office/drawing/2014/main" id="{02FADA8D-335A-227D-76C0-9E29F9236F78}"/>
              </a:ext>
            </a:extLst>
          </p:cNvPr>
          <p:cNvSpPr>
            <a:spLocks noGrp="1"/>
          </p:cNvSpPr>
          <p:nvPr>
            <p:ph idx="1"/>
          </p:nvPr>
        </p:nvSpPr>
        <p:spPr>
          <a:xfrm>
            <a:off x="4742016" y="170481"/>
            <a:ext cx="6957614" cy="6507409"/>
          </a:xfrm>
        </p:spPr>
        <p:txBody>
          <a:bodyPr anchor="ctr">
            <a:noAutofit/>
          </a:bodyPr>
          <a:lstStyle/>
          <a:p>
            <a:r>
              <a:rPr lang="en-US" sz="1800" dirty="0"/>
              <a:t>Clean, non-adherent dry dressings are needed</a:t>
            </a:r>
          </a:p>
          <a:p>
            <a:r>
              <a:rPr lang="en-US" sz="1800" dirty="0"/>
              <a:t>Consider inhalational injury if the person was in an enclosed space</a:t>
            </a:r>
          </a:p>
          <a:p>
            <a:pPr lvl="1"/>
            <a:r>
              <a:rPr lang="en-US" dirty="0"/>
              <a:t>If the person is hoarse, </a:t>
            </a:r>
            <a:r>
              <a:rPr lang="en-US" b="1" dirty="0"/>
              <a:t>or</a:t>
            </a:r>
          </a:p>
          <a:p>
            <a:pPr lvl="1"/>
            <a:r>
              <a:rPr lang="en-US" dirty="0"/>
              <a:t>Has smoke or soot in their nose, </a:t>
            </a:r>
            <a:r>
              <a:rPr lang="en-US" b="1" dirty="0"/>
              <a:t>or</a:t>
            </a:r>
          </a:p>
          <a:p>
            <a:pPr lvl="1"/>
            <a:r>
              <a:rPr lang="en-US" dirty="0"/>
              <a:t>Has a sore throat, </a:t>
            </a:r>
            <a:r>
              <a:rPr lang="en-US" b="1" dirty="0"/>
              <a:t>then</a:t>
            </a:r>
          </a:p>
          <a:p>
            <a:pPr lvl="1"/>
            <a:r>
              <a:rPr lang="en-US" dirty="0"/>
              <a:t>Prompt transport is required as the larynx and lungs can be injured</a:t>
            </a:r>
          </a:p>
          <a:p>
            <a:r>
              <a:rPr lang="en-US" sz="1800" dirty="0"/>
              <a:t>May irrigate the </a:t>
            </a:r>
            <a:r>
              <a:rPr lang="en-US" sz="1800" b="1" dirty="0">
                <a:solidFill>
                  <a:srgbClr val="FF0000"/>
                </a:solidFill>
                <a:effectLst>
                  <a:outerShdw blurRad="38100" dist="38100" dir="2700000" algn="tl">
                    <a:srgbClr val="000000">
                      <a:alpha val="43137"/>
                    </a:srgbClr>
                  </a:outerShdw>
                </a:effectLst>
              </a:rPr>
              <a:t>burn</a:t>
            </a:r>
            <a:r>
              <a:rPr lang="en-US" sz="1800" dirty="0"/>
              <a:t> with cool tap water or saline prior to applying dressing if debris is present or to cool the burn</a:t>
            </a:r>
          </a:p>
          <a:p>
            <a:r>
              <a:rPr lang="en-US" sz="1800" b="1" dirty="0">
                <a:effectLst>
                  <a:outerShdw blurRad="38100" dist="38100" dir="2700000" algn="tl">
                    <a:srgbClr val="000000">
                      <a:alpha val="43137"/>
                    </a:srgbClr>
                  </a:outerShdw>
                </a:effectLst>
              </a:rPr>
              <a:t>Air causes pain, keep the air out with a non-adherent dressing</a:t>
            </a:r>
          </a:p>
          <a:p>
            <a:r>
              <a:rPr lang="en-US" sz="1800" b="1" dirty="0">
                <a:effectLst>
                  <a:outerShdw blurRad="38100" dist="38100" dir="2700000" algn="tl">
                    <a:srgbClr val="000000">
                      <a:alpha val="43137"/>
                    </a:srgbClr>
                  </a:outerShdw>
                </a:effectLst>
              </a:rPr>
              <a:t>DO NOT APPLY ANYTHING TO THE </a:t>
            </a:r>
            <a:r>
              <a:rPr lang="en-US" sz="1800" b="1" dirty="0">
                <a:solidFill>
                  <a:srgbClr val="FF0000"/>
                </a:solidFill>
                <a:effectLst>
                  <a:outerShdw blurRad="38100" dist="38100" dir="2700000" algn="tl">
                    <a:srgbClr val="000000">
                      <a:alpha val="43137"/>
                    </a:srgbClr>
                  </a:outerShdw>
                </a:effectLst>
              </a:rPr>
              <a:t>BURN</a:t>
            </a:r>
            <a:r>
              <a:rPr lang="en-US" sz="1800" b="1" dirty="0">
                <a:effectLst>
                  <a:outerShdw blurRad="38100" dist="38100" dir="2700000" algn="tl">
                    <a:srgbClr val="000000">
                      <a:alpha val="43137"/>
                    </a:srgbClr>
                  </a:outerShdw>
                </a:effectLst>
              </a:rPr>
              <a:t> SUCH AS </a:t>
            </a:r>
            <a:r>
              <a:rPr lang="en-US" sz="1800" b="1" dirty="0">
                <a:solidFill>
                  <a:srgbClr val="FF0000"/>
                </a:solidFill>
                <a:effectLst>
                  <a:outerShdw blurRad="38100" dist="38100" dir="2700000" algn="tl">
                    <a:srgbClr val="000000">
                      <a:alpha val="43137"/>
                    </a:srgbClr>
                  </a:outerShdw>
                </a:effectLst>
              </a:rPr>
              <a:t>BURN</a:t>
            </a:r>
            <a:r>
              <a:rPr lang="en-US" sz="1800" b="1" dirty="0">
                <a:effectLst>
                  <a:outerShdw blurRad="38100" dist="38100" dir="2700000" algn="tl">
                    <a:srgbClr val="000000">
                      <a:alpha val="43137"/>
                    </a:srgbClr>
                  </a:outerShdw>
                </a:effectLst>
              </a:rPr>
              <a:t> CREAMS, BUTTER, petroleum jelly, ETC.!</a:t>
            </a:r>
          </a:p>
          <a:p>
            <a:r>
              <a:rPr lang="en-US" sz="1800" dirty="0"/>
              <a:t>Remove jewelry, rings, watches, if the </a:t>
            </a:r>
            <a:r>
              <a:rPr lang="en-US" sz="1800" b="1" dirty="0">
                <a:solidFill>
                  <a:srgbClr val="FF0000"/>
                </a:solidFill>
                <a:effectLst>
                  <a:outerShdw blurRad="38100" dist="38100" dir="2700000" algn="tl">
                    <a:srgbClr val="000000">
                      <a:alpha val="43137"/>
                    </a:srgbClr>
                  </a:outerShdw>
                </a:effectLst>
              </a:rPr>
              <a:t>burn</a:t>
            </a:r>
            <a:r>
              <a:rPr lang="en-US" sz="1800" dirty="0"/>
              <a:t> affects the hand or arm as swelling will occur </a:t>
            </a:r>
          </a:p>
          <a:p>
            <a:r>
              <a:rPr lang="en-US" sz="1800" dirty="0"/>
              <a:t>In cold settings be concerned about hypothermia in </a:t>
            </a:r>
            <a:r>
              <a:rPr lang="en-US" sz="1800" b="1" dirty="0">
                <a:solidFill>
                  <a:srgbClr val="FF0000"/>
                </a:solidFill>
                <a:effectLst>
                  <a:outerShdw blurRad="38100" dist="38100" dir="2700000" algn="tl">
                    <a:srgbClr val="000000">
                      <a:alpha val="43137"/>
                    </a:srgbClr>
                  </a:outerShdw>
                </a:effectLst>
              </a:rPr>
              <a:t>burn</a:t>
            </a:r>
            <a:r>
              <a:rPr lang="en-US" sz="1800" dirty="0"/>
              <a:t> patients</a:t>
            </a:r>
          </a:p>
          <a:p>
            <a:r>
              <a:rPr lang="en-US" sz="1800" dirty="0"/>
              <a:t>Third degree </a:t>
            </a:r>
            <a:r>
              <a:rPr lang="en-US" sz="1800" b="1" dirty="0">
                <a:solidFill>
                  <a:srgbClr val="FF0000"/>
                </a:solidFill>
                <a:effectLst>
                  <a:outerShdw blurRad="38100" dist="38100" dir="2700000" algn="tl">
                    <a:srgbClr val="000000">
                      <a:alpha val="43137"/>
                    </a:srgbClr>
                  </a:outerShdw>
                </a:effectLst>
              </a:rPr>
              <a:t>burns</a:t>
            </a:r>
            <a:r>
              <a:rPr lang="en-US" sz="1800" dirty="0"/>
              <a:t>, leathery brown/black skin, second degree </a:t>
            </a:r>
            <a:r>
              <a:rPr lang="en-US" sz="1800" b="1" dirty="0">
                <a:solidFill>
                  <a:srgbClr val="FF0000"/>
                </a:solidFill>
                <a:effectLst>
                  <a:outerShdw blurRad="38100" dist="38100" dir="2700000" algn="tl">
                    <a:srgbClr val="000000">
                      <a:alpha val="43137"/>
                    </a:srgbClr>
                  </a:outerShdw>
                </a:effectLst>
              </a:rPr>
              <a:t>burns </a:t>
            </a:r>
            <a:r>
              <a:rPr lang="en-US" sz="1800" dirty="0"/>
              <a:t>blisters, first degree reddened skin, electrical burns many times 3</a:t>
            </a:r>
            <a:r>
              <a:rPr lang="en-US" sz="1800" baseline="30000" dirty="0"/>
              <a:t>rd</a:t>
            </a:r>
            <a:r>
              <a:rPr lang="en-US" sz="1800" dirty="0"/>
              <a:t> degree</a:t>
            </a:r>
          </a:p>
          <a:p>
            <a:r>
              <a:rPr lang="en-US" sz="1800" dirty="0"/>
              <a:t>Any third-degree </a:t>
            </a:r>
            <a:r>
              <a:rPr lang="en-US" sz="1800" b="1" dirty="0">
                <a:solidFill>
                  <a:srgbClr val="FF0000"/>
                </a:solidFill>
                <a:effectLst>
                  <a:outerShdw blurRad="38100" dist="38100" dir="2700000" algn="tl">
                    <a:srgbClr val="000000">
                      <a:alpha val="43137"/>
                    </a:srgbClr>
                  </a:outerShdw>
                </a:effectLst>
              </a:rPr>
              <a:t>burn</a:t>
            </a:r>
            <a:r>
              <a:rPr lang="en-US" sz="1800" dirty="0"/>
              <a:t> is critical, second-degree </a:t>
            </a:r>
            <a:r>
              <a:rPr lang="en-US" sz="1800" b="1" dirty="0">
                <a:solidFill>
                  <a:srgbClr val="FF0000"/>
                </a:solidFill>
                <a:effectLst>
                  <a:outerShdw blurRad="38100" dist="38100" dir="2700000" algn="tl">
                    <a:srgbClr val="000000">
                      <a:alpha val="43137"/>
                    </a:srgbClr>
                  </a:outerShdw>
                </a:effectLst>
              </a:rPr>
              <a:t>burn</a:t>
            </a:r>
            <a:r>
              <a:rPr lang="en-US" sz="1800" dirty="0"/>
              <a:t> of face/neck, hand/feet, genitals is critical, and needs prompt medical attention</a:t>
            </a:r>
          </a:p>
        </p:txBody>
      </p:sp>
      <p:sp>
        <p:nvSpPr>
          <p:cNvPr id="3" name="TextBox 2">
            <a:extLst>
              <a:ext uri="{FF2B5EF4-FFF2-40B4-BE49-F238E27FC236}">
                <a16:creationId xmlns:a16="http://schemas.microsoft.com/office/drawing/2014/main" id="{4DA239B1-F090-3217-C2EA-DECD873258FE}"/>
              </a:ext>
            </a:extLst>
          </p:cNvPr>
          <p:cNvSpPr txBox="1"/>
          <p:nvPr/>
        </p:nvSpPr>
        <p:spPr>
          <a:xfrm>
            <a:off x="83127" y="2881746"/>
            <a:ext cx="3786909" cy="3970318"/>
          </a:xfrm>
          <a:prstGeom prst="rect">
            <a:avLst/>
          </a:prstGeom>
          <a:noFill/>
        </p:spPr>
        <p:txBody>
          <a:bodyPr wrap="square" rtlCol="0">
            <a:spAutoFit/>
          </a:bodyPr>
          <a:lstStyle/>
          <a:p>
            <a:r>
              <a:rPr lang="en-US" b="1" dirty="0"/>
              <a:t>Usual Causes of Burn Death</a:t>
            </a:r>
          </a:p>
          <a:p>
            <a:endParaRPr lang="en-US" dirty="0"/>
          </a:p>
          <a:p>
            <a:r>
              <a:rPr lang="en-US" b="1" dirty="0"/>
              <a:t>First 24 hours </a:t>
            </a:r>
            <a:r>
              <a:rPr lang="en-US" dirty="0"/>
              <a:t>– Inhalational Injury or comorbidities, trauma outside burn injury</a:t>
            </a:r>
          </a:p>
          <a:p>
            <a:endParaRPr lang="en-US" dirty="0"/>
          </a:p>
          <a:p>
            <a:r>
              <a:rPr lang="en-US" b="1" dirty="0"/>
              <a:t>24 to 48 hours </a:t>
            </a:r>
            <a:r>
              <a:rPr lang="en-US" dirty="0"/>
              <a:t>– Electrolyte/Fluid or Metabolic Issues (May require multiple liters of IV fluid to replace fluid  losses), comorbidities </a:t>
            </a:r>
          </a:p>
          <a:p>
            <a:endParaRPr lang="en-US" dirty="0"/>
          </a:p>
          <a:p>
            <a:r>
              <a:rPr lang="en-US" b="1" dirty="0"/>
              <a:t>48 to 72 hours </a:t>
            </a:r>
            <a:r>
              <a:rPr lang="en-US" dirty="0"/>
              <a:t>and beyond – Infection or comorbidities </a:t>
            </a:r>
          </a:p>
          <a:p>
            <a:endParaRPr lang="en-US" dirty="0"/>
          </a:p>
        </p:txBody>
      </p:sp>
    </p:spTree>
    <p:extLst>
      <p:ext uri="{BB962C8B-B14F-4D97-AF65-F5344CB8AC3E}">
        <p14:creationId xmlns:p14="http://schemas.microsoft.com/office/powerpoint/2010/main" val="13365312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C7211D9-E545-4D00-9874-641EC7C7BD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DBBC34A-8C43-4368-951E-A04EB7C00E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chemeClr val="bg1"/>
          </a:solidFill>
          <a:ln w="22225">
            <a:solidFill>
              <a:srgbClr val="69A2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DC2A198E-A8D8-FCDB-C6A2-FC5F3D330AA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61148" y="1073976"/>
            <a:ext cx="6230661" cy="5249332"/>
          </a:xfrm>
          <a:prstGeom prst="rect">
            <a:avLst/>
          </a:prstGeom>
        </p:spPr>
      </p:pic>
      <p:sp>
        <p:nvSpPr>
          <p:cNvPr id="2" name="TextBox 1">
            <a:extLst>
              <a:ext uri="{FF2B5EF4-FFF2-40B4-BE49-F238E27FC236}">
                <a16:creationId xmlns:a16="http://schemas.microsoft.com/office/drawing/2014/main" id="{ED09EC50-C50A-DB44-0828-1ECE60181D3F}"/>
              </a:ext>
            </a:extLst>
          </p:cNvPr>
          <p:cNvSpPr txBox="1"/>
          <p:nvPr/>
        </p:nvSpPr>
        <p:spPr>
          <a:xfrm>
            <a:off x="1967814" y="649280"/>
            <a:ext cx="2293749" cy="369332"/>
          </a:xfrm>
          <a:prstGeom prst="rect">
            <a:avLst/>
          </a:prstGeom>
          <a:noFill/>
        </p:spPr>
        <p:txBody>
          <a:bodyPr wrap="square" rtlCol="0">
            <a:spAutoFit/>
          </a:bodyPr>
          <a:lstStyle/>
          <a:p>
            <a:pPr algn="ctr"/>
            <a:r>
              <a:rPr lang="en-US" b="1" dirty="0">
                <a:solidFill>
                  <a:srgbClr val="FF0000"/>
                </a:solidFill>
              </a:rPr>
              <a:t>First Degree Burn</a:t>
            </a:r>
          </a:p>
        </p:txBody>
      </p:sp>
      <p:sp>
        <p:nvSpPr>
          <p:cNvPr id="3" name="TextBox 2">
            <a:extLst>
              <a:ext uri="{FF2B5EF4-FFF2-40B4-BE49-F238E27FC236}">
                <a16:creationId xmlns:a16="http://schemas.microsoft.com/office/drawing/2014/main" id="{892ED275-432E-C155-D507-0D1B853B667D}"/>
              </a:ext>
            </a:extLst>
          </p:cNvPr>
          <p:cNvSpPr txBox="1"/>
          <p:nvPr/>
        </p:nvSpPr>
        <p:spPr>
          <a:xfrm>
            <a:off x="7275945" y="1625673"/>
            <a:ext cx="4439043" cy="3970318"/>
          </a:xfrm>
          <a:prstGeom prst="rect">
            <a:avLst/>
          </a:prstGeom>
          <a:noFill/>
        </p:spPr>
        <p:txBody>
          <a:bodyPr wrap="square" rtlCol="0">
            <a:spAutoFit/>
          </a:bodyPr>
          <a:lstStyle/>
          <a:p>
            <a:pPr marL="285750" indent="-285750">
              <a:buFont typeface="Arial" panose="020B0604020202020204" pitchFamily="34" charset="0"/>
              <a:buChar char="•"/>
            </a:pPr>
            <a:r>
              <a:rPr lang="en-US" b="1" dirty="0">
                <a:solidFill>
                  <a:schemeClr val="tx1">
                    <a:lumMod val="75000"/>
                    <a:lumOff val="25000"/>
                  </a:schemeClr>
                </a:solidFill>
                <a:effectLst>
                  <a:outerShdw blurRad="38100" dist="38100" dir="2700000" algn="tl">
                    <a:srgbClr val="000000">
                      <a:alpha val="43137"/>
                    </a:srgbClr>
                  </a:outerShdw>
                </a:effectLst>
              </a:rPr>
              <a:t>Some r</a:t>
            </a:r>
            <a:r>
              <a:rPr lang="en-US" sz="1800" b="1" dirty="0">
                <a:solidFill>
                  <a:schemeClr val="tx1">
                    <a:lumMod val="75000"/>
                    <a:lumOff val="25000"/>
                  </a:schemeClr>
                </a:solidFill>
                <a:effectLst>
                  <a:outerShdw blurRad="38100" dist="38100" dir="2700000" algn="tl">
                    <a:srgbClr val="000000">
                      <a:alpha val="43137"/>
                    </a:srgbClr>
                  </a:outerShdw>
                </a:effectLst>
              </a:rPr>
              <a:t>ecommend blister debridement followed by 48 hours of nanocrystalline silver dressings</a:t>
            </a:r>
          </a:p>
          <a:p>
            <a:pPr marL="285750" indent="-285750">
              <a:buFont typeface="Arial" panose="020B0604020202020204" pitchFamily="34" charset="0"/>
              <a:buChar char="•"/>
            </a:pPr>
            <a:r>
              <a:rPr lang="en-US" sz="1800" b="1" dirty="0">
                <a:solidFill>
                  <a:schemeClr val="tx1">
                    <a:lumMod val="75000"/>
                    <a:lumOff val="25000"/>
                  </a:schemeClr>
                </a:solidFill>
                <a:effectLst>
                  <a:outerShdw blurRad="38100" dist="38100" dir="2700000" algn="tl">
                    <a:srgbClr val="000000">
                      <a:alpha val="43137"/>
                    </a:srgbClr>
                  </a:outerShdw>
                </a:effectLst>
              </a:rPr>
              <a:t>At 48 hours, management of </a:t>
            </a:r>
            <a:r>
              <a:rPr lang="en-US" sz="1800" b="1" dirty="0">
                <a:solidFill>
                  <a:srgbClr val="FF0000"/>
                </a:solidFill>
                <a:effectLst>
                  <a:outerShdw blurRad="38100" dist="38100" dir="2700000" algn="tl">
                    <a:srgbClr val="000000">
                      <a:alpha val="43137"/>
                    </a:srgbClr>
                  </a:outerShdw>
                </a:effectLst>
              </a:rPr>
              <a:t>burn</a:t>
            </a:r>
            <a:r>
              <a:rPr lang="en-US" sz="1800" b="1" dirty="0">
                <a:solidFill>
                  <a:schemeClr val="tx1">
                    <a:lumMod val="75000"/>
                    <a:lumOff val="25000"/>
                  </a:schemeClr>
                </a:solidFill>
                <a:effectLst>
                  <a:outerShdw blurRad="38100" dist="38100" dir="2700000" algn="tl">
                    <a:srgbClr val="000000">
                      <a:alpha val="43137"/>
                    </a:srgbClr>
                  </a:outerShdw>
                </a:effectLst>
              </a:rPr>
              <a:t> injuries that appear large or deep should be discussed with a regional </a:t>
            </a:r>
            <a:r>
              <a:rPr lang="en-US" sz="1800" b="1" dirty="0">
                <a:solidFill>
                  <a:srgbClr val="FF0000"/>
                </a:solidFill>
                <a:effectLst>
                  <a:outerShdw blurRad="38100" dist="38100" dir="2700000" algn="tl">
                    <a:srgbClr val="000000">
                      <a:alpha val="43137"/>
                    </a:srgbClr>
                  </a:outerShdw>
                </a:effectLst>
              </a:rPr>
              <a:t>burn</a:t>
            </a:r>
            <a:r>
              <a:rPr lang="en-US" sz="1800" b="1" dirty="0">
                <a:solidFill>
                  <a:schemeClr val="tx1">
                    <a:lumMod val="75000"/>
                    <a:lumOff val="25000"/>
                  </a:schemeClr>
                </a:solidFill>
                <a:effectLst>
                  <a:outerShdw blurRad="38100" dist="38100" dir="2700000" algn="tl">
                    <a:srgbClr val="000000">
                      <a:alpha val="43137"/>
                    </a:srgbClr>
                  </a:outerShdw>
                </a:effectLst>
              </a:rPr>
              <a:t> service, whereas smaller, more superficial injuries can be dressed with hydrocolloid, foam, hydrogel or alginate dressings</a:t>
            </a:r>
          </a:p>
          <a:p>
            <a:pPr marL="285750" indent="-285750">
              <a:buFont typeface="Arial" panose="020B0604020202020204" pitchFamily="34" charset="0"/>
              <a:buChar char="•"/>
            </a:pPr>
            <a:r>
              <a:rPr lang="en-US" sz="1800" b="1" dirty="0">
                <a:solidFill>
                  <a:schemeClr val="tx1">
                    <a:lumMod val="75000"/>
                    <a:lumOff val="25000"/>
                  </a:schemeClr>
                </a:solidFill>
                <a:effectLst>
                  <a:outerShdw blurRad="38100" dist="38100" dir="2700000" algn="tl">
                    <a:srgbClr val="000000">
                      <a:alpha val="43137"/>
                    </a:srgbClr>
                  </a:outerShdw>
                </a:effectLst>
              </a:rPr>
              <a:t>Complicated </a:t>
            </a:r>
            <a:r>
              <a:rPr lang="en-US" sz="1800" b="1" dirty="0">
                <a:solidFill>
                  <a:srgbClr val="FF0000"/>
                </a:solidFill>
                <a:effectLst>
                  <a:outerShdw blurRad="38100" dist="38100" dir="2700000" algn="tl">
                    <a:srgbClr val="000000">
                      <a:alpha val="43137"/>
                    </a:srgbClr>
                  </a:outerShdw>
                </a:effectLst>
              </a:rPr>
              <a:t>burn</a:t>
            </a:r>
            <a:r>
              <a:rPr lang="en-US" sz="1800" b="1" dirty="0">
                <a:solidFill>
                  <a:schemeClr val="tx1">
                    <a:lumMod val="75000"/>
                    <a:lumOff val="25000"/>
                  </a:schemeClr>
                </a:solidFill>
                <a:effectLst>
                  <a:outerShdw blurRad="38100" dist="38100" dir="2700000" algn="tl">
                    <a:srgbClr val="000000">
                      <a:alpha val="43137"/>
                    </a:srgbClr>
                  </a:outerShdw>
                </a:effectLst>
              </a:rPr>
              <a:t> wounds and patients at higher risk of scarring, should be identified early to allow scar management to commence.</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5873303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F43A89-FF65-44A9-BE4C-DC7389FF9C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CBC4341-33FB-4D46-A7B4-62039B6162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24" y="457200"/>
            <a:ext cx="11274552" cy="594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9394C5B-B8DE-4221-8CA4-A30237DB32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732" y="521208"/>
            <a:ext cx="11146536" cy="58155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E5A024C5-4620-0BD9-516C-CC97FFF3F472}"/>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r="-1"/>
          <a:stretch/>
        </p:blipFill>
        <p:spPr>
          <a:xfrm>
            <a:off x="1650569" y="1056927"/>
            <a:ext cx="9156218" cy="4510374"/>
          </a:xfrm>
          <a:prstGeom prst="rect">
            <a:avLst/>
          </a:prstGeom>
        </p:spPr>
      </p:pic>
      <p:sp>
        <p:nvSpPr>
          <p:cNvPr id="2" name="TextBox 1">
            <a:extLst>
              <a:ext uri="{FF2B5EF4-FFF2-40B4-BE49-F238E27FC236}">
                <a16:creationId xmlns:a16="http://schemas.microsoft.com/office/drawing/2014/main" id="{32A8EFF6-C6C6-4E04-1845-C656FA894C4C}"/>
              </a:ext>
            </a:extLst>
          </p:cNvPr>
          <p:cNvSpPr txBox="1"/>
          <p:nvPr/>
        </p:nvSpPr>
        <p:spPr>
          <a:xfrm>
            <a:off x="4572000" y="798163"/>
            <a:ext cx="2603715" cy="369332"/>
          </a:xfrm>
          <a:prstGeom prst="rect">
            <a:avLst/>
          </a:prstGeom>
          <a:noFill/>
        </p:spPr>
        <p:txBody>
          <a:bodyPr wrap="square" rtlCol="0">
            <a:spAutoFit/>
          </a:bodyPr>
          <a:lstStyle/>
          <a:p>
            <a:pPr algn="ctr"/>
            <a:r>
              <a:rPr lang="en-US" b="1" dirty="0">
                <a:solidFill>
                  <a:srgbClr val="FF0000"/>
                </a:solidFill>
              </a:rPr>
              <a:t>Second Degree Burn</a:t>
            </a:r>
          </a:p>
        </p:txBody>
      </p:sp>
    </p:spTree>
    <p:extLst>
      <p:ext uri="{BB962C8B-B14F-4D97-AF65-F5344CB8AC3E}">
        <p14:creationId xmlns:p14="http://schemas.microsoft.com/office/powerpoint/2010/main" val="21392224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C7211D9-E545-4D00-9874-641EC7C7BD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DBBC34A-8C43-4368-951E-A04EB7C00E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chemeClr val="bg1"/>
          </a:solidFill>
          <a:ln w="22225">
            <a:solidFill>
              <a:srgbClr val="D85B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95A70BA2-5D5F-BD31-B337-FF35D7ACD39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06392" y="958654"/>
            <a:ext cx="6139569" cy="5249332"/>
          </a:xfrm>
          <a:prstGeom prst="rect">
            <a:avLst/>
          </a:prstGeom>
        </p:spPr>
      </p:pic>
      <p:sp>
        <p:nvSpPr>
          <p:cNvPr id="2" name="TextBox 1">
            <a:extLst>
              <a:ext uri="{FF2B5EF4-FFF2-40B4-BE49-F238E27FC236}">
                <a16:creationId xmlns:a16="http://schemas.microsoft.com/office/drawing/2014/main" id="{0025BC39-1D00-5959-B0B4-8D6635A4D6C5}"/>
              </a:ext>
            </a:extLst>
          </p:cNvPr>
          <p:cNvSpPr txBox="1"/>
          <p:nvPr/>
        </p:nvSpPr>
        <p:spPr>
          <a:xfrm>
            <a:off x="5083444" y="534691"/>
            <a:ext cx="2448732" cy="369332"/>
          </a:xfrm>
          <a:prstGeom prst="rect">
            <a:avLst/>
          </a:prstGeom>
          <a:noFill/>
        </p:spPr>
        <p:txBody>
          <a:bodyPr wrap="square" rtlCol="0">
            <a:spAutoFit/>
          </a:bodyPr>
          <a:lstStyle/>
          <a:p>
            <a:pPr algn="ctr"/>
            <a:r>
              <a:rPr lang="en-US" b="1" dirty="0">
                <a:solidFill>
                  <a:srgbClr val="FF0000"/>
                </a:solidFill>
              </a:rPr>
              <a:t>Third Degree Burn</a:t>
            </a:r>
          </a:p>
        </p:txBody>
      </p:sp>
      <p:pic>
        <p:nvPicPr>
          <p:cNvPr id="4" name="Picture 3">
            <a:extLst>
              <a:ext uri="{FF2B5EF4-FFF2-40B4-BE49-F238E27FC236}">
                <a16:creationId xmlns:a16="http://schemas.microsoft.com/office/drawing/2014/main" id="{4E0027F9-C7A4-7005-BD33-63199558E86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4312" t="-2042" r="36180" b="2042"/>
          <a:stretch/>
        </p:blipFill>
        <p:spPr>
          <a:xfrm>
            <a:off x="6307810" y="859618"/>
            <a:ext cx="4719783" cy="5039728"/>
          </a:xfrm>
          <a:prstGeom prst="rect">
            <a:avLst/>
          </a:prstGeom>
        </p:spPr>
      </p:pic>
    </p:spTree>
    <p:extLst>
      <p:ext uri="{BB962C8B-B14F-4D97-AF65-F5344CB8AC3E}">
        <p14:creationId xmlns:p14="http://schemas.microsoft.com/office/powerpoint/2010/main" val="11465944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4CC594A-A820-450F-B363-C19201FCFE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9FAB3DA-E9ED-4574-ABCC-378BC0FF1B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70053391-980F-599E-EBE1-3B5C4572C70F}"/>
              </a:ext>
            </a:extLst>
          </p:cNvPr>
          <p:cNvSpPr>
            <a:spLocks noGrp="1"/>
          </p:cNvSpPr>
          <p:nvPr>
            <p:ph type="title"/>
          </p:nvPr>
        </p:nvSpPr>
        <p:spPr>
          <a:xfrm>
            <a:off x="477622" y="44664"/>
            <a:ext cx="3084844" cy="2103875"/>
          </a:xfrm>
        </p:spPr>
        <p:txBody>
          <a:bodyPr>
            <a:normAutofit/>
          </a:bodyPr>
          <a:lstStyle/>
          <a:p>
            <a:r>
              <a:rPr lang="en-US" sz="5400" b="1" dirty="0">
                <a:solidFill>
                  <a:srgbClr val="FFFFFF"/>
                </a:solidFill>
                <a:effectLst>
                  <a:outerShdw blurRad="38100" dist="38100" dir="2700000" algn="tl">
                    <a:srgbClr val="000000">
                      <a:alpha val="43137"/>
                    </a:srgbClr>
                  </a:outerShdw>
                </a:effectLst>
              </a:rPr>
              <a:t>Chest Pain</a:t>
            </a:r>
          </a:p>
        </p:txBody>
      </p:sp>
      <p:sp>
        <p:nvSpPr>
          <p:cNvPr id="3" name="Content Placeholder 2">
            <a:extLst>
              <a:ext uri="{FF2B5EF4-FFF2-40B4-BE49-F238E27FC236}">
                <a16:creationId xmlns:a16="http://schemas.microsoft.com/office/drawing/2014/main" id="{54984A50-FB1E-7294-75B1-97B1ADC9D14F}"/>
              </a:ext>
            </a:extLst>
          </p:cNvPr>
          <p:cNvSpPr>
            <a:spLocks noGrp="1"/>
          </p:cNvSpPr>
          <p:nvPr>
            <p:ph idx="1"/>
          </p:nvPr>
        </p:nvSpPr>
        <p:spPr>
          <a:xfrm>
            <a:off x="477622" y="2088111"/>
            <a:ext cx="3084844" cy="4529665"/>
          </a:xfrm>
        </p:spPr>
        <p:txBody>
          <a:bodyPr>
            <a:noAutofit/>
          </a:bodyPr>
          <a:lstStyle/>
          <a:p>
            <a:r>
              <a:rPr lang="en-US" sz="1800" dirty="0">
                <a:solidFill>
                  <a:srgbClr val="FFFFFF"/>
                </a:solidFill>
              </a:rPr>
              <a:t>Unexpected chest pain lasting more than two minutes, </a:t>
            </a:r>
            <a:r>
              <a:rPr lang="en-US" sz="1800" b="1" u="sng" dirty="0">
                <a:solidFill>
                  <a:srgbClr val="FFFFFF"/>
                </a:solidFill>
              </a:rPr>
              <a:t>and</a:t>
            </a:r>
          </a:p>
          <a:p>
            <a:r>
              <a:rPr lang="en-US" sz="1800" dirty="0">
                <a:solidFill>
                  <a:srgbClr val="FFFFFF"/>
                </a:solidFill>
              </a:rPr>
              <a:t>Unrelieved by movement, </a:t>
            </a:r>
            <a:r>
              <a:rPr lang="en-US" sz="1800" b="1" u="sng" dirty="0">
                <a:solidFill>
                  <a:srgbClr val="FFFFFF"/>
                </a:solidFill>
              </a:rPr>
              <a:t>and</a:t>
            </a:r>
          </a:p>
          <a:p>
            <a:r>
              <a:rPr lang="en-US" sz="1800" dirty="0">
                <a:solidFill>
                  <a:srgbClr val="FFFFFF"/>
                </a:solidFill>
              </a:rPr>
              <a:t>Is of a squeezing nature radiating to the jaw or arm, </a:t>
            </a:r>
            <a:r>
              <a:rPr lang="en-US" sz="1800" b="1" u="sng" dirty="0">
                <a:solidFill>
                  <a:srgbClr val="FFFFFF"/>
                </a:solidFill>
              </a:rPr>
              <a:t>and</a:t>
            </a:r>
          </a:p>
          <a:p>
            <a:r>
              <a:rPr lang="en-US" sz="1800" dirty="0">
                <a:solidFill>
                  <a:srgbClr val="FFFFFF"/>
                </a:solidFill>
              </a:rPr>
              <a:t>Is in a person 30 or older, </a:t>
            </a:r>
            <a:r>
              <a:rPr lang="en-US" sz="1800" b="1" u="sng" dirty="0">
                <a:solidFill>
                  <a:srgbClr val="FFFFFF"/>
                </a:solidFill>
              </a:rPr>
              <a:t>or</a:t>
            </a:r>
          </a:p>
          <a:p>
            <a:r>
              <a:rPr lang="en-US" sz="1800" dirty="0">
                <a:solidFill>
                  <a:srgbClr val="FFFFFF"/>
                </a:solidFill>
              </a:rPr>
              <a:t>Is in a person with a history </a:t>
            </a:r>
            <a:r>
              <a:rPr lang="en-US" sz="1800" b="1" u="sng" dirty="0">
                <a:solidFill>
                  <a:srgbClr val="FFFFFF"/>
                </a:solidFill>
              </a:rPr>
              <a:t>or</a:t>
            </a:r>
            <a:r>
              <a:rPr lang="en-US" sz="1800" u="sng" dirty="0">
                <a:solidFill>
                  <a:srgbClr val="FFFFFF"/>
                </a:solidFill>
              </a:rPr>
              <a:t> </a:t>
            </a:r>
            <a:r>
              <a:rPr lang="en-US" sz="1800" dirty="0">
                <a:solidFill>
                  <a:srgbClr val="FFFFFF"/>
                </a:solidFill>
              </a:rPr>
              <a:t>at risk for heat issues (Obese, high BP, diabetes, previous cardiac problems)</a:t>
            </a:r>
          </a:p>
          <a:p>
            <a:r>
              <a:rPr lang="en-US" sz="1800" dirty="0">
                <a:solidFill>
                  <a:srgbClr val="FFFFFF"/>
                </a:solidFill>
              </a:rPr>
              <a:t>Call for help, </a:t>
            </a:r>
            <a:r>
              <a:rPr lang="en-US" sz="1800" b="1" u="sng" dirty="0">
                <a:solidFill>
                  <a:srgbClr val="FFFFFF"/>
                </a:solidFill>
              </a:rPr>
              <a:t>or</a:t>
            </a:r>
          </a:p>
          <a:p>
            <a:r>
              <a:rPr lang="en-US" sz="1800" dirty="0">
                <a:solidFill>
                  <a:srgbClr val="FFFFFF"/>
                </a:solidFill>
              </a:rPr>
              <a:t>Meet EMS at a predetermined location if response time is long</a:t>
            </a:r>
          </a:p>
        </p:txBody>
      </p:sp>
      <p:sp>
        <p:nvSpPr>
          <p:cNvPr id="14" name="Rectangle 13">
            <a:extLst>
              <a:ext uri="{FF2B5EF4-FFF2-40B4-BE49-F238E27FC236}">
                <a16:creationId xmlns:a16="http://schemas.microsoft.com/office/drawing/2014/main" id="{53B8D6B0-55D6-48DC-86D8-FD95D5F118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5" name="Picture 4" descr="Diagram&#10;&#10;Description automatically generated">
            <a:extLst>
              <a:ext uri="{FF2B5EF4-FFF2-40B4-BE49-F238E27FC236}">
                <a16:creationId xmlns:a16="http://schemas.microsoft.com/office/drawing/2014/main" id="{89910C3A-90CF-63A4-44C7-B99E5E975B8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742017" y="1162973"/>
            <a:ext cx="6798082" cy="4532054"/>
          </a:xfrm>
          <a:prstGeom prst="rect">
            <a:avLst/>
          </a:prstGeom>
        </p:spPr>
      </p:pic>
      <p:sp>
        <p:nvSpPr>
          <p:cNvPr id="4" name="TextBox 3">
            <a:extLst>
              <a:ext uri="{FF2B5EF4-FFF2-40B4-BE49-F238E27FC236}">
                <a16:creationId xmlns:a16="http://schemas.microsoft.com/office/drawing/2014/main" id="{5AC7FE63-B734-3729-99D3-3616BC6AFC16}"/>
              </a:ext>
            </a:extLst>
          </p:cNvPr>
          <p:cNvSpPr txBox="1"/>
          <p:nvPr/>
        </p:nvSpPr>
        <p:spPr>
          <a:xfrm>
            <a:off x="7761351" y="3921072"/>
            <a:ext cx="1557579" cy="923330"/>
          </a:xfrm>
          <a:prstGeom prst="rect">
            <a:avLst/>
          </a:prstGeom>
          <a:noFill/>
        </p:spPr>
        <p:txBody>
          <a:bodyPr wrap="square" rtlCol="0">
            <a:spAutoFit/>
          </a:bodyPr>
          <a:lstStyle/>
          <a:p>
            <a:pPr algn="ctr"/>
            <a:r>
              <a:rPr lang="en-US" b="1" dirty="0">
                <a:solidFill>
                  <a:srgbClr val="FF0000"/>
                </a:solidFill>
                <a:effectLst>
                  <a:outerShdw blurRad="38100" dist="38100" dir="2700000" algn="tl">
                    <a:srgbClr val="000000">
                      <a:alpha val="43137"/>
                    </a:srgbClr>
                  </a:outerShdw>
                </a:effectLst>
              </a:rPr>
              <a:t>Heart Attack</a:t>
            </a:r>
          </a:p>
          <a:p>
            <a:pPr algn="ctr"/>
            <a:r>
              <a:rPr lang="en-US" b="1" dirty="0">
                <a:solidFill>
                  <a:srgbClr val="FF0000"/>
                </a:solidFill>
                <a:effectLst>
                  <a:outerShdw blurRad="38100" dist="38100" dir="2700000" algn="tl">
                    <a:srgbClr val="000000">
                      <a:alpha val="43137"/>
                    </a:srgbClr>
                  </a:outerShdw>
                </a:effectLst>
              </a:rPr>
              <a:t>Myocardial Infarction</a:t>
            </a:r>
          </a:p>
        </p:txBody>
      </p:sp>
    </p:spTree>
    <p:extLst>
      <p:ext uri="{BB962C8B-B14F-4D97-AF65-F5344CB8AC3E}">
        <p14:creationId xmlns:p14="http://schemas.microsoft.com/office/powerpoint/2010/main" val="11023918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F207E69B-0F6F-4D15-A988-616519F68B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24113C24-A97F-448E-BE2B-73E74A61D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 y="0"/>
            <a:ext cx="754787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E95768A1-A72C-7654-F0A0-3C3674D69FFB}"/>
              </a:ext>
            </a:extLst>
          </p:cNvPr>
          <p:cNvSpPr>
            <a:spLocks noGrp="1"/>
          </p:cNvSpPr>
          <p:nvPr>
            <p:ph type="title"/>
          </p:nvPr>
        </p:nvSpPr>
        <p:spPr>
          <a:xfrm>
            <a:off x="1097280" y="516835"/>
            <a:ext cx="5977937" cy="1666501"/>
          </a:xfrm>
        </p:spPr>
        <p:txBody>
          <a:bodyPr>
            <a:normAutofit/>
          </a:bodyPr>
          <a:lstStyle/>
          <a:p>
            <a:r>
              <a:rPr lang="en-US" sz="4000" b="1" dirty="0">
                <a:solidFill>
                  <a:srgbClr val="FF0000"/>
                </a:solidFill>
                <a:effectLst>
                  <a:outerShdw blurRad="38100" dist="38100" dir="2700000" algn="tl">
                    <a:srgbClr val="000000">
                      <a:alpha val="43137"/>
                    </a:srgbClr>
                  </a:outerShdw>
                </a:effectLst>
              </a:rPr>
              <a:t>Febrile Illness</a:t>
            </a:r>
          </a:p>
        </p:txBody>
      </p:sp>
      <p:sp>
        <p:nvSpPr>
          <p:cNvPr id="3" name="Content Placeholder 2">
            <a:extLst>
              <a:ext uri="{FF2B5EF4-FFF2-40B4-BE49-F238E27FC236}">
                <a16:creationId xmlns:a16="http://schemas.microsoft.com/office/drawing/2014/main" id="{735AC488-B865-F421-A2CA-35E312E3FA5B}"/>
              </a:ext>
            </a:extLst>
          </p:cNvPr>
          <p:cNvSpPr>
            <a:spLocks noGrp="1"/>
          </p:cNvSpPr>
          <p:nvPr>
            <p:ph idx="1"/>
          </p:nvPr>
        </p:nvSpPr>
        <p:spPr>
          <a:xfrm>
            <a:off x="1097279" y="2236304"/>
            <a:ext cx="5977938" cy="3652667"/>
          </a:xfrm>
        </p:spPr>
        <p:txBody>
          <a:bodyPr>
            <a:normAutofit/>
          </a:bodyPr>
          <a:lstStyle/>
          <a:p>
            <a:r>
              <a:rPr lang="en-US" sz="2400" dirty="0">
                <a:solidFill>
                  <a:srgbClr val="FFFFFF"/>
                </a:solidFill>
              </a:rPr>
              <a:t>Common in children</a:t>
            </a:r>
          </a:p>
          <a:p>
            <a:r>
              <a:rPr lang="en-US" sz="2400" dirty="0">
                <a:solidFill>
                  <a:srgbClr val="FFFFFF"/>
                </a:solidFill>
              </a:rPr>
              <a:t>Consider contacting a physician </a:t>
            </a:r>
            <a:r>
              <a:rPr lang="en-US" sz="2400" b="1" dirty="0">
                <a:solidFill>
                  <a:srgbClr val="FF0000"/>
                </a:solidFill>
                <a:effectLst>
                  <a:outerShdw blurRad="38100" dist="38100" dir="2700000" algn="tl">
                    <a:srgbClr val="000000">
                      <a:alpha val="43137"/>
                    </a:srgbClr>
                  </a:outerShdw>
                </a:effectLst>
              </a:rPr>
              <a:t>if temperature is above 102 degrees Fahrenheit (adult) </a:t>
            </a:r>
          </a:p>
          <a:p>
            <a:r>
              <a:rPr lang="en-US" sz="2400" dirty="0">
                <a:solidFill>
                  <a:srgbClr val="FFFFFF"/>
                </a:solidFill>
              </a:rPr>
              <a:t>Consider OTC tests for influenza, COVID, Strep, which are the common three febrile diseases in children and adults (if available OTC)</a:t>
            </a:r>
          </a:p>
          <a:p>
            <a:r>
              <a:rPr lang="en-US" sz="2400" dirty="0">
                <a:solidFill>
                  <a:srgbClr val="FFFFFF"/>
                </a:solidFill>
              </a:rPr>
              <a:t>If coupled with nausea, vomiting, and diarrhea, contact your physician as this may lead to dehydration</a:t>
            </a:r>
          </a:p>
          <a:p>
            <a:endParaRPr lang="en-US" sz="1800" dirty="0">
              <a:solidFill>
                <a:srgbClr val="FFFFFF"/>
              </a:solidFill>
            </a:endParaRPr>
          </a:p>
        </p:txBody>
      </p:sp>
      <p:sp>
        <p:nvSpPr>
          <p:cNvPr id="23" name="Rectangle 22">
            <a:extLst>
              <a:ext uri="{FF2B5EF4-FFF2-40B4-BE49-F238E27FC236}">
                <a16:creationId xmlns:a16="http://schemas.microsoft.com/office/drawing/2014/main" id="{D0EA43E2-C9E1-4415-824D-FC15F7E61E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7894"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descr="Diagram&#10;&#10;Description automatically generated">
            <a:extLst>
              <a:ext uri="{FF2B5EF4-FFF2-40B4-BE49-F238E27FC236}">
                <a16:creationId xmlns:a16="http://schemas.microsoft.com/office/drawing/2014/main" id="{7838E9D5-C337-082C-DAAE-86B8D758DF2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686439" y="248616"/>
            <a:ext cx="3998341" cy="3078723"/>
          </a:xfrm>
          <a:prstGeom prst="rect">
            <a:avLst/>
          </a:prstGeom>
        </p:spPr>
      </p:pic>
      <p:pic>
        <p:nvPicPr>
          <p:cNvPr id="5" name="Picture 4" descr="Table&#10;&#10;Description automatically generated">
            <a:extLst>
              <a:ext uri="{FF2B5EF4-FFF2-40B4-BE49-F238E27FC236}">
                <a16:creationId xmlns:a16="http://schemas.microsoft.com/office/drawing/2014/main" id="{98E85667-AC05-023C-CDA2-2C8496EB040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796204" y="3530661"/>
            <a:ext cx="4077793" cy="3058344"/>
          </a:xfrm>
          <a:prstGeom prst="rect">
            <a:avLst/>
          </a:prstGeom>
        </p:spPr>
      </p:pic>
    </p:spTree>
    <p:extLst>
      <p:ext uri="{BB962C8B-B14F-4D97-AF65-F5344CB8AC3E}">
        <p14:creationId xmlns:p14="http://schemas.microsoft.com/office/powerpoint/2010/main" val="16111768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4CC594A-A820-450F-B363-C19201FCFE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9FAB3DA-E9ED-4574-ABCC-378BC0FF1B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96CCF8E0-0FB2-1B27-26CF-DB9B80C4B753}"/>
              </a:ext>
            </a:extLst>
          </p:cNvPr>
          <p:cNvSpPr>
            <a:spLocks noGrp="1"/>
          </p:cNvSpPr>
          <p:nvPr>
            <p:ph type="title"/>
          </p:nvPr>
        </p:nvSpPr>
        <p:spPr>
          <a:xfrm>
            <a:off x="492370" y="516835"/>
            <a:ext cx="3084844" cy="2103875"/>
          </a:xfrm>
        </p:spPr>
        <p:txBody>
          <a:bodyPr>
            <a:normAutofit/>
          </a:bodyPr>
          <a:lstStyle/>
          <a:p>
            <a:r>
              <a:rPr lang="en-US" sz="3600" b="1" dirty="0">
                <a:solidFill>
                  <a:srgbClr val="FFFFFF"/>
                </a:solidFill>
                <a:effectLst>
                  <a:outerShdw blurRad="38100" dist="38100" dir="2700000" algn="tl">
                    <a:srgbClr val="000000">
                      <a:alpha val="43137"/>
                    </a:srgbClr>
                  </a:outerShdw>
                </a:effectLst>
              </a:rPr>
              <a:t>Nausea, vomiting, diarrhea,  dehydration</a:t>
            </a:r>
          </a:p>
        </p:txBody>
      </p:sp>
      <p:sp>
        <p:nvSpPr>
          <p:cNvPr id="3" name="Content Placeholder 2">
            <a:extLst>
              <a:ext uri="{FF2B5EF4-FFF2-40B4-BE49-F238E27FC236}">
                <a16:creationId xmlns:a16="http://schemas.microsoft.com/office/drawing/2014/main" id="{36AA25E4-971F-4243-B355-F6FCC4F6E902}"/>
              </a:ext>
            </a:extLst>
          </p:cNvPr>
          <p:cNvSpPr>
            <a:spLocks noGrp="1"/>
          </p:cNvSpPr>
          <p:nvPr>
            <p:ph idx="1"/>
          </p:nvPr>
        </p:nvSpPr>
        <p:spPr>
          <a:xfrm>
            <a:off x="492371" y="2653800"/>
            <a:ext cx="3084844" cy="4064715"/>
          </a:xfrm>
        </p:spPr>
        <p:txBody>
          <a:bodyPr>
            <a:noAutofit/>
          </a:bodyPr>
          <a:lstStyle/>
          <a:p>
            <a:r>
              <a:rPr lang="en-US" sz="1400" dirty="0">
                <a:solidFill>
                  <a:srgbClr val="FFFFFF"/>
                </a:solidFill>
              </a:rPr>
              <a:t>Repeated vomiting and diarrhea will cause dehydration, especially in children</a:t>
            </a:r>
          </a:p>
          <a:p>
            <a:r>
              <a:rPr lang="en-US" sz="1400" dirty="0">
                <a:solidFill>
                  <a:srgbClr val="FFFFFF"/>
                </a:solidFill>
              </a:rPr>
              <a:t>Keep track of the number of times and amount of fluid with each episode</a:t>
            </a:r>
          </a:p>
          <a:p>
            <a:r>
              <a:rPr lang="en-US" sz="1400" dirty="0">
                <a:solidFill>
                  <a:srgbClr val="FFFFFF"/>
                </a:solidFill>
              </a:rPr>
              <a:t>Children very susceptible to dehydration</a:t>
            </a:r>
          </a:p>
          <a:p>
            <a:r>
              <a:rPr lang="en-US" sz="1400" dirty="0">
                <a:solidFill>
                  <a:srgbClr val="FFFFFF"/>
                </a:solidFill>
              </a:rPr>
              <a:t>If prescribed, use an antinausea agent such as odansetron</a:t>
            </a:r>
          </a:p>
          <a:p>
            <a:r>
              <a:rPr lang="en-US" sz="1400" b="1" dirty="0">
                <a:solidFill>
                  <a:schemeClr val="tx1"/>
                </a:solidFill>
                <a:effectLst>
                  <a:outerShdw blurRad="38100" dist="38100" dir="2700000" algn="tl">
                    <a:srgbClr val="000000">
                      <a:alpha val="43137"/>
                    </a:srgbClr>
                  </a:outerShdw>
                </a:effectLst>
                <a:highlight>
                  <a:srgbClr val="FFFF00"/>
                </a:highlight>
              </a:rPr>
              <a:t>If you can “pinch up” skin on the back of the hand and it does not rapidly lose its “tent,” dehydration is likely</a:t>
            </a:r>
          </a:p>
          <a:p>
            <a:r>
              <a:rPr lang="en-US" sz="1400" dirty="0">
                <a:solidFill>
                  <a:srgbClr val="FFFFFF"/>
                </a:solidFill>
              </a:rPr>
              <a:t>Many recommend Pedialyte for adults and children</a:t>
            </a:r>
          </a:p>
          <a:p>
            <a:r>
              <a:rPr lang="en-US" sz="1400" dirty="0">
                <a:solidFill>
                  <a:srgbClr val="FFFFFF"/>
                </a:solidFill>
              </a:rPr>
              <a:t>Keep fluids in the person </a:t>
            </a:r>
          </a:p>
          <a:p>
            <a:r>
              <a:rPr lang="en-US" sz="1400" b="1" dirty="0">
                <a:solidFill>
                  <a:srgbClr val="FFFFFF"/>
                </a:solidFill>
                <a:effectLst>
                  <a:outerShdw blurRad="38100" dist="38100" dir="2700000" algn="tl">
                    <a:srgbClr val="000000">
                      <a:alpha val="43137"/>
                    </a:srgbClr>
                  </a:outerShdw>
                </a:effectLst>
              </a:rPr>
              <a:t>If not controlled consult a physician</a:t>
            </a:r>
          </a:p>
        </p:txBody>
      </p:sp>
      <p:sp>
        <p:nvSpPr>
          <p:cNvPr id="14" name="Rectangle 13">
            <a:extLst>
              <a:ext uri="{FF2B5EF4-FFF2-40B4-BE49-F238E27FC236}">
                <a16:creationId xmlns:a16="http://schemas.microsoft.com/office/drawing/2014/main" id="{53B8D6B0-55D6-48DC-86D8-FD95D5F118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5" name="Picture 4" descr="A close-up of hands shaking&#10;&#10;Description automatically generated with low confidence">
            <a:extLst>
              <a:ext uri="{FF2B5EF4-FFF2-40B4-BE49-F238E27FC236}">
                <a16:creationId xmlns:a16="http://schemas.microsoft.com/office/drawing/2014/main" id="{02F199BF-FBBE-69AC-85DB-B880BF40123C}"/>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637662" y="2012745"/>
            <a:ext cx="4581224" cy="3664979"/>
          </a:xfrm>
          <a:prstGeom prst="rect">
            <a:avLst/>
          </a:prstGeom>
        </p:spPr>
      </p:pic>
    </p:spTree>
    <p:extLst>
      <p:ext uri="{BB962C8B-B14F-4D97-AF65-F5344CB8AC3E}">
        <p14:creationId xmlns:p14="http://schemas.microsoft.com/office/powerpoint/2010/main" val="4376377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4CC594A-A820-450F-B363-C19201FCFE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9FAB3DA-E9ED-4574-ABCC-378BC0FF1B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2337A7BD-6E3D-69EA-EED5-832C9598A4C1}"/>
              </a:ext>
            </a:extLst>
          </p:cNvPr>
          <p:cNvSpPr>
            <a:spLocks noGrp="1"/>
          </p:cNvSpPr>
          <p:nvPr>
            <p:ph type="title"/>
          </p:nvPr>
        </p:nvSpPr>
        <p:spPr>
          <a:xfrm>
            <a:off x="492370" y="516835"/>
            <a:ext cx="3084844" cy="2103875"/>
          </a:xfrm>
        </p:spPr>
        <p:txBody>
          <a:bodyPr>
            <a:normAutofit/>
          </a:bodyPr>
          <a:lstStyle/>
          <a:p>
            <a:r>
              <a:rPr lang="en-US" sz="3600" b="1" dirty="0">
                <a:solidFill>
                  <a:srgbClr val="FFFFFF"/>
                </a:solidFill>
                <a:effectLst>
                  <a:outerShdw blurRad="38100" dist="38100" dir="2700000" algn="tl">
                    <a:srgbClr val="000000">
                      <a:alpha val="43137"/>
                    </a:srgbClr>
                  </a:outerShdw>
                </a:effectLst>
              </a:rPr>
              <a:t>Stings and Bites</a:t>
            </a:r>
          </a:p>
        </p:txBody>
      </p:sp>
      <p:sp>
        <p:nvSpPr>
          <p:cNvPr id="3" name="Content Placeholder 2">
            <a:extLst>
              <a:ext uri="{FF2B5EF4-FFF2-40B4-BE49-F238E27FC236}">
                <a16:creationId xmlns:a16="http://schemas.microsoft.com/office/drawing/2014/main" id="{CF7E3B5E-523C-4197-8B43-FB757F4AC66E}"/>
              </a:ext>
            </a:extLst>
          </p:cNvPr>
          <p:cNvSpPr>
            <a:spLocks noGrp="1"/>
          </p:cNvSpPr>
          <p:nvPr>
            <p:ph idx="1"/>
          </p:nvPr>
        </p:nvSpPr>
        <p:spPr>
          <a:xfrm>
            <a:off x="492371" y="2653800"/>
            <a:ext cx="3084844" cy="4025969"/>
          </a:xfrm>
        </p:spPr>
        <p:txBody>
          <a:bodyPr>
            <a:normAutofit/>
          </a:bodyPr>
          <a:lstStyle/>
          <a:p>
            <a:r>
              <a:rPr lang="en-US" sz="1200" dirty="0">
                <a:solidFill>
                  <a:srgbClr val="FFFFFF"/>
                </a:solidFill>
              </a:rPr>
              <a:t>If allergic and stung by an insect such as bee, wasp, hornet, yellow jacket, etc</a:t>
            </a:r>
            <a:r>
              <a:rPr lang="en-US" sz="1200" b="1" dirty="0">
                <a:solidFill>
                  <a:srgbClr val="FFFF00"/>
                </a:solidFill>
              </a:rPr>
              <a:t>., </a:t>
            </a:r>
            <a:r>
              <a:rPr lang="en-US" sz="1200" b="1" dirty="0">
                <a:solidFill>
                  <a:srgbClr val="FFFF00"/>
                </a:solidFill>
                <a:effectLst>
                  <a:outerShdw blurRad="38100" dist="38100" dir="2700000" algn="tl">
                    <a:srgbClr val="000000">
                      <a:alpha val="43137"/>
                    </a:srgbClr>
                  </a:outerShdw>
                </a:effectLst>
              </a:rPr>
              <a:t>be prepared to use an EpiPen if breathing difficulty or swelling around the face/mouth/tongue occur</a:t>
            </a:r>
          </a:p>
          <a:p>
            <a:r>
              <a:rPr lang="en-US" sz="1200" b="1" dirty="0">
                <a:solidFill>
                  <a:srgbClr val="FFFF00"/>
                </a:solidFill>
                <a:effectLst>
                  <a:outerShdw blurRad="38100" dist="38100" dir="2700000" algn="tl">
                    <a:srgbClr val="000000">
                      <a:alpha val="43137"/>
                    </a:srgbClr>
                  </a:outerShdw>
                </a:effectLst>
              </a:rPr>
              <a:t>Remember the EpiPen buys at the most 15 – 20 minutes before it may be needed again </a:t>
            </a:r>
          </a:p>
          <a:p>
            <a:r>
              <a:rPr lang="en-US" sz="1200" dirty="0">
                <a:solidFill>
                  <a:srgbClr val="FFFFFF"/>
                </a:solidFill>
              </a:rPr>
              <a:t>Call EMS and if response time is long meet them at a predetermined location</a:t>
            </a:r>
          </a:p>
          <a:p>
            <a:r>
              <a:rPr lang="en-US" sz="1200" b="1" dirty="0">
                <a:solidFill>
                  <a:srgbClr val="FFFFFF"/>
                </a:solidFill>
                <a:effectLst>
                  <a:outerShdw blurRad="38100" dist="38100" dir="2700000" algn="tl">
                    <a:srgbClr val="000000">
                      <a:alpha val="43137"/>
                    </a:srgbClr>
                  </a:outerShdw>
                </a:effectLst>
                <a:highlight>
                  <a:srgbClr val="000080"/>
                </a:highlight>
              </a:rPr>
              <a:t>This is a life-threatening emergency!</a:t>
            </a:r>
          </a:p>
          <a:p>
            <a:endParaRPr lang="en-US" sz="900" dirty="0">
              <a:solidFill>
                <a:srgbClr val="FFFFFF"/>
              </a:solidFill>
            </a:endParaRPr>
          </a:p>
        </p:txBody>
      </p:sp>
      <p:sp>
        <p:nvSpPr>
          <p:cNvPr id="14" name="Rectangle 13">
            <a:extLst>
              <a:ext uri="{FF2B5EF4-FFF2-40B4-BE49-F238E27FC236}">
                <a16:creationId xmlns:a16="http://schemas.microsoft.com/office/drawing/2014/main" id="{53B8D6B0-55D6-48DC-86D8-FD95D5F118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5" name="Picture 4" descr="Diagram&#10;&#10;Description automatically generated">
            <a:extLst>
              <a:ext uri="{FF2B5EF4-FFF2-40B4-BE49-F238E27FC236}">
                <a16:creationId xmlns:a16="http://schemas.microsoft.com/office/drawing/2014/main" id="{1091B879-9DEC-008A-9500-59821C72A03B}"/>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096000" y="1499922"/>
            <a:ext cx="3858156" cy="3858156"/>
          </a:xfrm>
          <a:prstGeom prst="rect">
            <a:avLst/>
          </a:prstGeom>
        </p:spPr>
      </p:pic>
    </p:spTree>
    <p:extLst>
      <p:ext uri="{BB962C8B-B14F-4D97-AF65-F5344CB8AC3E}">
        <p14:creationId xmlns:p14="http://schemas.microsoft.com/office/powerpoint/2010/main" val="35548719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20">
            <a:extLst>
              <a:ext uri="{FF2B5EF4-FFF2-40B4-BE49-F238E27FC236}">
                <a16:creationId xmlns:a16="http://schemas.microsoft.com/office/drawing/2014/main" id="{BFDC535F-AC0A-417D-96AB-6706BECACD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726" cy="6858000"/>
          </a:xfrm>
          <a:prstGeom prst="rect">
            <a:avLst/>
          </a:prstGeom>
          <a:solidFill>
            <a:srgbClr val="2F40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97AAAF8E-31DB-4148-8FCA-4D8233D691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5953" y="484068"/>
            <a:ext cx="6898027" cy="58893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Diagram&#10;&#10;Description automatically generated">
            <a:extLst>
              <a:ext uri="{FF2B5EF4-FFF2-40B4-BE49-F238E27FC236}">
                <a16:creationId xmlns:a16="http://schemas.microsoft.com/office/drawing/2014/main" id="{0E1D2D07-D2DD-9351-E347-C1F3CCE86A6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695667" y="806754"/>
            <a:ext cx="4498598" cy="5243929"/>
          </a:xfrm>
          <a:prstGeom prst="rect">
            <a:avLst/>
          </a:prstGeom>
        </p:spPr>
      </p:pic>
      <p:sp>
        <p:nvSpPr>
          <p:cNvPr id="25" name="Rectangle 24">
            <a:extLst>
              <a:ext uri="{FF2B5EF4-FFF2-40B4-BE49-F238E27FC236}">
                <a16:creationId xmlns:a16="http://schemas.microsoft.com/office/drawing/2014/main" id="{AA274328-4774-4DF9-BA53-452565122F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61393" y="484069"/>
            <a:ext cx="4145975" cy="349989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diagram&#10;&#10;Description automatically generated">
            <a:extLst>
              <a:ext uri="{FF2B5EF4-FFF2-40B4-BE49-F238E27FC236}">
                <a16:creationId xmlns:a16="http://schemas.microsoft.com/office/drawing/2014/main" id="{684D0B25-9E10-1650-B4CF-6077CF26615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883059" y="1248900"/>
            <a:ext cx="3502643" cy="1970236"/>
          </a:xfrm>
          <a:prstGeom prst="rect">
            <a:avLst/>
          </a:prstGeom>
        </p:spPr>
      </p:pic>
      <p:sp>
        <p:nvSpPr>
          <p:cNvPr id="27" name="Rectangle 26">
            <a:extLst>
              <a:ext uri="{FF2B5EF4-FFF2-40B4-BE49-F238E27FC236}">
                <a16:creationId xmlns:a16="http://schemas.microsoft.com/office/drawing/2014/main" id="{01C7B46D-2FEF-4FAA-915B-8B21A66BB6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61393" y="4144834"/>
            <a:ext cx="4145975" cy="221151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Diagram&#10;&#10;Description automatically generated">
            <a:extLst>
              <a:ext uri="{FF2B5EF4-FFF2-40B4-BE49-F238E27FC236}">
                <a16:creationId xmlns:a16="http://schemas.microsoft.com/office/drawing/2014/main" id="{8EECABD9-6332-1392-F815-4D75EC6CC1E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883059" y="4571956"/>
            <a:ext cx="3502643" cy="1357273"/>
          </a:xfrm>
          <a:prstGeom prst="rect">
            <a:avLst/>
          </a:prstGeom>
        </p:spPr>
      </p:pic>
    </p:spTree>
    <p:extLst>
      <p:ext uri="{BB962C8B-B14F-4D97-AF65-F5344CB8AC3E}">
        <p14:creationId xmlns:p14="http://schemas.microsoft.com/office/powerpoint/2010/main" val="16403987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bee on a flower&#10;&#10;Description automatically generated">
            <a:extLst>
              <a:ext uri="{FF2B5EF4-FFF2-40B4-BE49-F238E27FC236}">
                <a16:creationId xmlns:a16="http://schemas.microsoft.com/office/drawing/2014/main" id="{AE027518-81A0-EC71-C29A-DF213C6DD0F4}"/>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91415" y="94961"/>
            <a:ext cx="3028950" cy="3028950"/>
          </a:xfrm>
          <a:prstGeom prst="rect">
            <a:avLst/>
          </a:prstGeom>
        </p:spPr>
      </p:pic>
      <p:pic>
        <p:nvPicPr>
          <p:cNvPr id="9" name="Picture 8" descr="A close up of a bug&#10;&#10;Description automatically generated with medium confidence">
            <a:extLst>
              <a:ext uri="{FF2B5EF4-FFF2-40B4-BE49-F238E27FC236}">
                <a16:creationId xmlns:a16="http://schemas.microsoft.com/office/drawing/2014/main" id="{9555BDCD-56FB-E27D-4293-4F6E484A82F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285363" y="123196"/>
            <a:ext cx="3028950" cy="3028950"/>
          </a:xfrm>
          <a:prstGeom prst="rect">
            <a:avLst/>
          </a:prstGeom>
        </p:spPr>
      </p:pic>
      <p:pic>
        <p:nvPicPr>
          <p:cNvPr id="11" name="Picture 10" descr="A picture containing yellow, ground, outdoor, insect&#10;&#10;Description automatically generated">
            <a:extLst>
              <a:ext uri="{FF2B5EF4-FFF2-40B4-BE49-F238E27FC236}">
                <a16:creationId xmlns:a16="http://schemas.microsoft.com/office/drawing/2014/main" id="{D1563179-4C48-C2DE-72A9-44B638EEAD26}"/>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979312" y="94127"/>
            <a:ext cx="3028950" cy="3028950"/>
          </a:xfrm>
          <a:prstGeom prst="rect">
            <a:avLst/>
          </a:prstGeom>
        </p:spPr>
      </p:pic>
      <p:sp>
        <p:nvSpPr>
          <p:cNvPr id="13" name="TextBox 12">
            <a:extLst>
              <a:ext uri="{FF2B5EF4-FFF2-40B4-BE49-F238E27FC236}">
                <a16:creationId xmlns:a16="http://schemas.microsoft.com/office/drawing/2014/main" id="{9CF891C9-72DB-B568-F3CF-CC087BACD866}"/>
              </a:ext>
            </a:extLst>
          </p:cNvPr>
          <p:cNvSpPr txBox="1"/>
          <p:nvPr/>
        </p:nvSpPr>
        <p:spPr>
          <a:xfrm>
            <a:off x="7822812" y="3394608"/>
            <a:ext cx="3684679" cy="2308324"/>
          </a:xfrm>
          <a:prstGeom prst="rect">
            <a:avLst/>
          </a:prstGeom>
          <a:noFill/>
        </p:spPr>
        <p:txBody>
          <a:bodyPr wrap="square">
            <a:spAutoFit/>
          </a:bodyPr>
          <a:lstStyle/>
          <a:p>
            <a:r>
              <a:rPr lang="en-US" dirty="0"/>
              <a:t>Family Vespidae - Yellowjackets and </a:t>
            </a:r>
          </a:p>
          <a:p>
            <a:r>
              <a:rPr lang="en-US" dirty="0"/>
              <a:t>Hornets, Paper Wasps; Potter, Mason </a:t>
            </a:r>
          </a:p>
          <a:p>
            <a:r>
              <a:rPr lang="en-US" dirty="0"/>
              <a:t>and Pollen Wasps, can sting multiple times, as can yellow jackets which are aggressive with the more potent of the venoms from this family, with allergic reactions common from yellow jacket stings</a:t>
            </a:r>
          </a:p>
        </p:txBody>
      </p:sp>
      <p:sp>
        <p:nvSpPr>
          <p:cNvPr id="15" name="TextBox 14">
            <a:extLst>
              <a:ext uri="{FF2B5EF4-FFF2-40B4-BE49-F238E27FC236}">
                <a16:creationId xmlns:a16="http://schemas.microsoft.com/office/drawing/2014/main" id="{A807CBB3-1908-22C7-FA5F-2C4B7E675424}"/>
              </a:ext>
            </a:extLst>
          </p:cNvPr>
          <p:cNvSpPr txBox="1"/>
          <p:nvPr/>
        </p:nvSpPr>
        <p:spPr>
          <a:xfrm>
            <a:off x="413861" y="3259832"/>
            <a:ext cx="3206504" cy="2585323"/>
          </a:xfrm>
          <a:prstGeom prst="rect">
            <a:avLst/>
          </a:prstGeom>
          <a:noFill/>
        </p:spPr>
        <p:txBody>
          <a:bodyPr wrap="square">
            <a:spAutoFit/>
          </a:bodyPr>
          <a:lstStyle/>
          <a:p>
            <a:r>
              <a:rPr lang="en-US" dirty="0"/>
              <a:t>Bees are winged insects closely </a:t>
            </a:r>
          </a:p>
          <a:p>
            <a:r>
              <a:rPr lang="en-US" dirty="0"/>
              <a:t>related to wasps and ants, </a:t>
            </a:r>
          </a:p>
          <a:p>
            <a:r>
              <a:rPr lang="en-US" dirty="0"/>
              <a:t>known for their roles in pollination, can sting one time, roughly 1,000 stings to cause death from non-allergic deaths, usually do not attack in swarms where Africanized bees will attack in swarms</a:t>
            </a:r>
          </a:p>
        </p:txBody>
      </p:sp>
      <p:sp>
        <p:nvSpPr>
          <p:cNvPr id="17" name="TextBox 16">
            <a:extLst>
              <a:ext uri="{FF2B5EF4-FFF2-40B4-BE49-F238E27FC236}">
                <a16:creationId xmlns:a16="http://schemas.microsoft.com/office/drawing/2014/main" id="{619999E2-947D-CCA7-BDF3-58918E7E145B}"/>
              </a:ext>
            </a:extLst>
          </p:cNvPr>
          <p:cNvSpPr txBox="1"/>
          <p:nvPr/>
        </p:nvSpPr>
        <p:spPr>
          <a:xfrm>
            <a:off x="4285363" y="3281626"/>
            <a:ext cx="3320511" cy="923330"/>
          </a:xfrm>
          <a:prstGeom prst="rect">
            <a:avLst/>
          </a:prstGeom>
          <a:noFill/>
        </p:spPr>
        <p:txBody>
          <a:bodyPr wrap="square">
            <a:spAutoFit/>
          </a:bodyPr>
          <a:lstStyle/>
          <a:p>
            <a:r>
              <a:rPr lang="en-US" dirty="0"/>
              <a:t>Ants are eusocial insects of the family Formicidae, unusual to cause allergic reactions </a:t>
            </a:r>
          </a:p>
        </p:txBody>
      </p:sp>
      <p:sp>
        <p:nvSpPr>
          <p:cNvPr id="18" name="TextBox 17">
            <a:extLst>
              <a:ext uri="{FF2B5EF4-FFF2-40B4-BE49-F238E27FC236}">
                <a16:creationId xmlns:a16="http://schemas.microsoft.com/office/drawing/2014/main" id="{049B80DE-CE0F-E5E6-8F43-94B17BC53FF9}"/>
              </a:ext>
            </a:extLst>
          </p:cNvPr>
          <p:cNvSpPr txBox="1"/>
          <p:nvPr/>
        </p:nvSpPr>
        <p:spPr>
          <a:xfrm>
            <a:off x="4019702" y="5157828"/>
            <a:ext cx="3403773" cy="369332"/>
          </a:xfrm>
          <a:prstGeom prst="rect">
            <a:avLst/>
          </a:prstGeom>
          <a:noFill/>
        </p:spPr>
        <p:txBody>
          <a:bodyPr wrap="square" rtlCol="0">
            <a:spAutoFit/>
          </a:bodyPr>
          <a:lstStyle/>
          <a:p>
            <a:pPr algn="ctr"/>
            <a:r>
              <a:rPr lang="en-US" b="1" dirty="0">
                <a:effectLst>
                  <a:outerShdw blurRad="38100" dist="38100" dir="2700000" algn="tl">
                    <a:srgbClr val="000000">
                      <a:alpha val="43137"/>
                    </a:srgbClr>
                  </a:outerShdw>
                </a:effectLst>
              </a:rPr>
              <a:t>Some members of Hymenoptera</a:t>
            </a:r>
          </a:p>
        </p:txBody>
      </p:sp>
    </p:spTree>
    <p:extLst>
      <p:ext uri="{BB962C8B-B14F-4D97-AF65-F5344CB8AC3E}">
        <p14:creationId xmlns:p14="http://schemas.microsoft.com/office/powerpoint/2010/main" val="8508590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8">
            <a:extLst>
              <a:ext uri="{FF2B5EF4-FFF2-40B4-BE49-F238E27FC236}">
                <a16:creationId xmlns:a16="http://schemas.microsoft.com/office/drawing/2014/main" id="{600B5AE2-C5CC-499C-8F2D-249888BE2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10">
            <a:extLst>
              <a:ext uri="{FF2B5EF4-FFF2-40B4-BE49-F238E27FC236}">
                <a16:creationId xmlns:a16="http://schemas.microsoft.com/office/drawing/2014/main" id="{BA7A3698-B350-40E5-8475-9BCC41A089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4" name="Straight Connector 12">
            <a:extLst>
              <a:ext uri="{FF2B5EF4-FFF2-40B4-BE49-F238E27FC236}">
                <a16:creationId xmlns:a16="http://schemas.microsoft.com/office/drawing/2014/main" id="{0AC655C7-EC94-4BE6-84C8-2F9EFBBB27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25" name="Rectangle 14">
            <a:extLst>
              <a:ext uri="{FF2B5EF4-FFF2-40B4-BE49-F238E27FC236}">
                <a16:creationId xmlns:a16="http://schemas.microsoft.com/office/drawing/2014/main" id="{10162E77-11AD-44A7-84EC-40C59EEFBD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Map&#10;&#10;Description automatically generated">
            <a:extLst>
              <a:ext uri="{FF2B5EF4-FFF2-40B4-BE49-F238E27FC236}">
                <a16:creationId xmlns:a16="http://schemas.microsoft.com/office/drawing/2014/main" id="{7DA4C00B-328D-9F53-D6BE-A10F77D13885}"/>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33999" y="640081"/>
            <a:ext cx="6909801" cy="5314406"/>
          </a:xfrm>
          <a:prstGeom prst="rect">
            <a:avLst/>
          </a:prstGeom>
        </p:spPr>
      </p:pic>
      <p:cxnSp>
        <p:nvCxnSpPr>
          <p:cNvPr id="26" name="Straight Connector 16">
            <a:extLst>
              <a:ext uri="{FF2B5EF4-FFF2-40B4-BE49-F238E27FC236}">
                <a16:creationId xmlns:a16="http://schemas.microsoft.com/office/drawing/2014/main" id="{5AB158E9-1B40-4CD6-95F0-95CA11DF7B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92143" y="2085703"/>
            <a:ext cx="356616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17D50939-C675-F7E7-A7D3-D7D85CE66806}"/>
              </a:ext>
            </a:extLst>
          </p:cNvPr>
          <p:cNvSpPr txBox="1"/>
          <p:nvPr/>
        </p:nvSpPr>
        <p:spPr>
          <a:xfrm>
            <a:off x="7859485" y="2198913"/>
            <a:ext cx="4249388" cy="4069405"/>
          </a:xfrm>
          <a:prstGeom prst="rect">
            <a:avLst/>
          </a:prstGeom>
        </p:spPr>
        <p:txBody>
          <a:bodyPr vert="horz" lIns="0" tIns="45720" rIns="0" bIns="45720" rtlCol="0">
            <a:normAutofit/>
          </a:bodyPr>
          <a:lstStyle/>
          <a:p>
            <a:pPr defTabSz="914400">
              <a:lnSpc>
                <a:spcPct val="90000"/>
              </a:lnSpc>
              <a:spcAft>
                <a:spcPts val="600"/>
              </a:spcAft>
              <a:buClr>
                <a:schemeClr val="accent1"/>
              </a:buClr>
              <a:buFont typeface="Calibri" panose="020F0502020204030204" pitchFamily="34" charset="0"/>
            </a:pPr>
            <a:r>
              <a:rPr lang="en-US" sz="1500" dirty="0">
                <a:solidFill>
                  <a:schemeClr val="tx1">
                    <a:lumMod val="75000"/>
                    <a:lumOff val="25000"/>
                  </a:schemeClr>
                </a:solidFill>
              </a:rPr>
              <a:t>Africanized bees will defend their nests aggressively chasing intruders up to 1,000 feet and the entire hive, usually 60,000 bees or more, will respond. Their stings release a pheromone that attracts other Africanized bees to attack. Their range is the US is limited and a few attacks and deaths have been reported by the media. The best defense if attacked is to enter a structure or vehicle with air conditioning and cool temperatures. Firefighting foam quickly kills the bees, but they can defeat firefighting bunker clothing by entering any openings such as at the sleeves or under the bunker coat. Dry chemical fire extinguishers have also been used to suppress the bees as have CO</a:t>
            </a:r>
            <a:r>
              <a:rPr lang="en-US" sz="1500" baseline="30000" dirty="0">
                <a:solidFill>
                  <a:schemeClr val="tx1">
                    <a:lumMod val="75000"/>
                    <a:lumOff val="25000"/>
                  </a:schemeClr>
                </a:solidFill>
              </a:rPr>
              <a:t>2</a:t>
            </a:r>
            <a:r>
              <a:rPr lang="en-US" sz="1500" dirty="0">
                <a:solidFill>
                  <a:schemeClr val="tx1">
                    <a:lumMod val="75000"/>
                    <a:lumOff val="25000"/>
                  </a:schemeClr>
                </a:solidFill>
              </a:rPr>
              <a:t> extinguishers, but one must remember the powder and gas is toxic to humans. Their gross appearance is identical to US honeybees requiring expert examination to confirm their type.</a:t>
            </a:r>
          </a:p>
        </p:txBody>
      </p:sp>
      <p:sp>
        <p:nvSpPr>
          <p:cNvPr id="27" name="Rectangle 18">
            <a:extLst>
              <a:ext uri="{FF2B5EF4-FFF2-40B4-BE49-F238E27FC236}">
                <a16:creationId xmlns:a16="http://schemas.microsoft.com/office/drawing/2014/main" id="{6329CBCE-21AE-419D-AC1F-8ACF510A66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a:extLst>
              <a:ext uri="{FF2B5EF4-FFF2-40B4-BE49-F238E27FC236}">
                <a16:creationId xmlns:a16="http://schemas.microsoft.com/office/drawing/2014/main" id="{FF2DA012-1414-493D-888F-5D99D0BDA3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0767481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BBC9CEE-5BC5-86C6-6B75-999D6FACC4FA}"/>
              </a:ext>
            </a:extLst>
          </p:cNvPr>
          <p:cNvSpPr txBox="1"/>
          <p:nvPr/>
        </p:nvSpPr>
        <p:spPr>
          <a:xfrm>
            <a:off x="333213" y="523460"/>
            <a:ext cx="5563892" cy="1200329"/>
          </a:xfrm>
          <a:prstGeom prst="rect">
            <a:avLst/>
          </a:prstGeom>
          <a:noFill/>
        </p:spPr>
        <p:txBody>
          <a:bodyPr wrap="square">
            <a:spAutoFit/>
          </a:bodyPr>
          <a:lstStyle/>
          <a:p>
            <a:r>
              <a:rPr lang="en-US" b="1" dirty="0"/>
              <a:t>A woman reaching for a mop in her car is stung more </a:t>
            </a:r>
          </a:p>
          <a:p>
            <a:r>
              <a:rPr lang="en-US" b="1" dirty="0"/>
              <a:t>than 200 times by a swarm of killer bees </a:t>
            </a:r>
          </a:p>
          <a:p>
            <a:r>
              <a:rPr lang="en-US" dirty="0"/>
              <a:t>By Ayana Archie and Brandon Griggs, CNN </a:t>
            </a:r>
          </a:p>
          <a:p>
            <a:r>
              <a:rPr lang="en-US" dirty="0"/>
              <a:t>Updated 2:22 PM EDT, Wed July 18, 2018 </a:t>
            </a:r>
          </a:p>
        </p:txBody>
      </p:sp>
      <p:sp>
        <p:nvSpPr>
          <p:cNvPr id="5" name="TextBox 4">
            <a:extLst>
              <a:ext uri="{FF2B5EF4-FFF2-40B4-BE49-F238E27FC236}">
                <a16:creationId xmlns:a16="http://schemas.microsoft.com/office/drawing/2014/main" id="{0573CB22-5621-DD4D-236F-F58DFBD4A050}"/>
              </a:ext>
            </a:extLst>
          </p:cNvPr>
          <p:cNvSpPr txBox="1"/>
          <p:nvPr/>
        </p:nvSpPr>
        <p:spPr>
          <a:xfrm>
            <a:off x="333213" y="1872071"/>
            <a:ext cx="5043408" cy="2308324"/>
          </a:xfrm>
          <a:prstGeom prst="rect">
            <a:avLst/>
          </a:prstGeom>
          <a:noFill/>
        </p:spPr>
        <p:txBody>
          <a:bodyPr wrap="square">
            <a:spAutoFit/>
          </a:bodyPr>
          <a:lstStyle/>
          <a:p>
            <a:r>
              <a:rPr lang="en-US" dirty="0"/>
              <a:t>Posted at 5:26 PM, Aug 23, 2022 </a:t>
            </a:r>
          </a:p>
          <a:p>
            <a:r>
              <a:rPr lang="en-US" dirty="0"/>
              <a:t>and last updated 7:24 AM, Aug 24, 2022</a:t>
            </a:r>
          </a:p>
          <a:p>
            <a:r>
              <a:rPr lang="en-US" dirty="0"/>
              <a:t>TUCSON, Ariz. (KGUN) — Monsoon is bringing more </a:t>
            </a:r>
          </a:p>
          <a:p>
            <a:r>
              <a:rPr lang="en-US" dirty="0"/>
              <a:t>issues than just flooding. This summer Africanized </a:t>
            </a:r>
          </a:p>
          <a:p>
            <a:r>
              <a:rPr lang="en-US" dirty="0"/>
              <a:t>honeybees are consistently attacking people in </a:t>
            </a:r>
          </a:p>
          <a:p>
            <a:r>
              <a:rPr lang="en-US" dirty="0"/>
              <a:t>Cochise County.</a:t>
            </a:r>
          </a:p>
          <a:p>
            <a:endParaRPr lang="en-US" dirty="0"/>
          </a:p>
          <a:p>
            <a:endParaRPr lang="en-US" dirty="0"/>
          </a:p>
        </p:txBody>
      </p:sp>
      <p:sp>
        <p:nvSpPr>
          <p:cNvPr id="9" name="TextBox 8">
            <a:extLst>
              <a:ext uri="{FF2B5EF4-FFF2-40B4-BE49-F238E27FC236}">
                <a16:creationId xmlns:a16="http://schemas.microsoft.com/office/drawing/2014/main" id="{3EABD69A-955F-B05F-0F8B-5A9C7DFCE03C}"/>
              </a:ext>
            </a:extLst>
          </p:cNvPr>
          <p:cNvSpPr txBox="1"/>
          <p:nvPr/>
        </p:nvSpPr>
        <p:spPr>
          <a:xfrm>
            <a:off x="5897105" y="440910"/>
            <a:ext cx="6094708" cy="2862322"/>
          </a:xfrm>
          <a:prstGeom prst="rect">
            <a:avLst/>
          </a:prstGeom>
          <a:noFill/>
        </p:spPr>
        <p:txBody>
          <a:bodyPr wrap="square">
            <a:spAutoFit/>
          </a:bodyPr>
          <a:lstStyle/>
          <a:p>
            <a:r>
              <a:rPr lang="en-US" dirty="0"/>
              <a:t>UAB professor helps rescue workers in swarm of thousands of killer bees by Alicia Rohan, July 25, 2019,  Print Email </a:t>
            </a:r>
          </a:p>
          <a:p>
            <a:r>
              <a:rPr lang="en-US" dirty="0"/>
              <a:t>European honeybees may be in danger, but the Africanized honeybees, commonly called killer bees, are a danger – something a professor at the University of Alabama at Birmingham learned firsthand earlier this summer. </a:t>
            </a:r>
          </a:p>
          <a:p>
            <a:r>
              <a:rPr lang="en-US" dirty="0"/>
              <a:t>Olivia </a:t>
            </a:r>
            <a:r>
              <a:rPr lang="en-US" dirty="0" err="1"/>
              <a:t>Affuso</a:t>
            </a:r>
            <a:r>
              <a:rPr lang="en-US" dirty="0"/>
              <a:t>, Ph.D., was attending the American College of Sports Medicine’s annual meeting in Orlando, Florida, in June when she found herself in the middle of an attack of thousands of bees. </a:t>
            </a:r>
          </a:p>
        </p:txBody>
      </p:sp>
      <p:sp>
        <p:nvSpPr>
          <p:cNvPr id="11" name="TextBox 10">
            <a:extLst>
              <a:ext uri="{FF2B5EF4-FFF2-40B4-BE49-F238E27FC236}">
                <a16:creationId xmlns:a16="http://schemas.microsoft.com/office/drawing/2014/main" id="{B7014674-A96A-6DB8-C2C3-4F87564A6D68}"/>
              </a:ext>
            </a:extLst>
          </p:cNvPr>
          <p:cNvSpPr txBox="1"/>
          <p:nvPr/>
        </p:nvSpPr>
        <p:spPr>
          <a:xfrm>
            <a:off x="333213" y="4813119"/>
            <a:ext cx="6125704" cy="1200329"/>
          </a:xfrm>
          <a:prstGeom prst="rect">
            <a:avLst/>
          </a:prstGeom>
          <a:noFill/>
        </p:spPr>
        <p:txBody>
          <a:bodyPr wrap="square">
            <a:spAutoFit/>
          </a:bodyPr>
          <a:lstStyle/>
          <a:p>
            <a:r>
              <a:rPr lang="en-US" b="1" dirty="0"/>
              <a:t>One man dead after hundreds of stings from Arizona bee swarm</a:t>
            </a:r>
          </a:p>
          <a:p>
            <a:pPr>
              <a:buFont typeface="Arial" panose="020B0604020202020204" pitchFamily="34" charset="0"/>
              <a:buChar char="•"/>
            </a:pPr>
            <a:r>
              <a:rPr lang="en-US" dirty="0"/>
              <a:t>Two people required hospital treatment after being stung</a:t>
            </a:r>
          </a:p>
          <a:p>
            <a:pPr>
              <a:buFont typeface="Arial" panose="020B0604020202020204" pitchFamily="34" charset="0"/>
              <a:buChar char="•"/>
            </a:pPr>
            <a:r>
              <a:rPr lang="en-US" dirty="0"/>
              <a:t>Large open hive thought to weigh 100lb found nearby</a:t>
            </a:r>
          </a:p>
        </p:txBody>
      </p:sp>
      <p:sp>
        <p:nvSpPr>
          <p:cNvPr id="12" name="Rectangle 5">
            <a:extLst>
              <a:ext uri="{FF2B5EF4-FFF2-40B4-BE49-F238E27FC236}">
                <a16:creationId xmlns:a16="http://schemas.microsoft.com/office/drawing/2014/main" id="{3388378C-EF60-D659-D44F-4503F6EE5F1C}"/>
              </a:ext>
            </a:extLst>
          </p:cNvPr>
          <p:cNvSpPr>
            <a:spLocks noChangeArrowheads="1"/>
          </p:cNvSpPr>
          <p:nvPr/>
        </p:nvSpPr>
        <p:spPr bwMode="auto">
          <a:xfrm>
            <a:off x="6157992" y="3316638"/>
            <a:ext cx="4568879"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Arial" panose="020B0604020202020204" pitchFamily="34" charset="0"/>
              </a:rPr>
              <a:t>Man survives after suffering 20,000 stings in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Arial" panose="020B0604020202020204" pitchFamily="34" charset="0"/>
              </a:rPr>
              <a:t>horror killer bee attack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dirty="0">
                <a:ln>
                  <a:noFill/>
                </a:ln>
                <a:solidFill>
                  <a:schemeClr val="tx1"/>
                </a:solidFill>
                <a:effectLst/>
                <a:latin typeface="Arial" panose="020B0604020202020204" pitchFamily="34" charset="0"/>
              </a:rPr>
              <a:t>  </a:t>
            </a:r>
            <a:r>
              <a:rPr kumimoji="0" lang="en-US" altLang="en-US" sz="3000" b="0" i="0" u="none" strike="noStrike" cap="none" normalizeH="0" baseline="0" dirty="0">
                <a:ln>
                  <a:noFill/>
                </a:ln>
                <a:solidFill>
                  <a:schemeClr val="tx1"/>
                </a:solidFill>
                <a:effectLst/>
                <a:latin typeface="Arial" panose="020B0604020202020204" pitchFamily="34"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4" name="Rectangle 8">
            <a:extLst>
              <a:ext uri="{FF2B5EF4-FFF2-40B4-BE49-F238E27FC236}">
                <a16:creationId xmlns:a16="http://schemas.microsoft.com/office/drawing/2014/main" id="{4BB35C7C-F8F4-F16E-C383-78C134CCD600}"/>
              </a:ext>
            </a:extLst>
          </p:cNvPr>
          <p:cNvSpPr>
            <a:spLocks noChangeArrowheads="1"/>
          </p:cNvSpPr>
          <p:nvPr/>
        </p:nvSpPr>
        <p:spPr bwMode="auto">
          <a:xfrm>
            <a:off x="6258731" y="3993774"/>
            <a:ext cx="5655715"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Arial" panose="020B0604020202020204" pitchFamily="34" charset="0"/>
              </a:rPr>
              <a:t>According to the mom from Florida, her son, Austin Bellamy,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Arial" panose="020B0604020202020204" pitchFamily="34" charset="0"/>
              </a:rPr>
              <a:t>had climbed a lemon tree to trim it for a friend when he accidentally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Arial" panose="020B0604020202020204" pitchFamily="34" charset="0"/>
              </a:rPr>
              <a:t>cut into a beehive filled with killer bees.</a:t>
            </a:r>
            <a:r>
              <a:rPr kumimoji="0" lang="en-US" altLang="en-US" sz="1400" b="0" i="0" u="none" strike="noStrike" cap="none" normalizeH="0" dirty="0">
                <a:ln>
                  <a:noFill/>
                </a:ln>
                <a:solidFill>
                  <a:schemeClr val="tx1"/>
                </a:solidFill>
                <a:effectLst/>
                <a:latin typeface="Arial" panose="020B0604020202020204" pitchFamily="34" charset="0"/>
              </a:rPr>
              <a:t> </a:t>
            </a:r>
            <a:r>
              <a:rPr kumimoji="0" lang="en-US" altLang="en-US" sz="1400" b="0" i="0" u="none" strike="noStrike" cap="none" normalizeH="0" baseline="0" dirty="0">
                <a:ln>
                  <a:noFill/>
                </a:ln>
                <a:solidFill>
                  <a:schemeClr val="tx1"/>
                </a:solidFill>
                <a:effectLst/>
                <a:latin typeface="Arial" panose="020B0604020202020204" pitchFamily="34" charset="0"/>
              </a:rPr>
              <a:t>Austin, had used a ladder </a:t>
            </a:r>
            <a:r>
              <a:rPr lang="en-US" altLang="en-US" sz="1400" dirty="0">
                <a:latin typeface="Arial" panose="020B0604020202020204" pitchFamily="34" charset="0"/>
              </a:rPr>
              <a:t>to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Arial" panose="020B0604020202020204" pitchFamily="34" charset="0"/>
              </a:rPr>
              <a:t>climb the </a:t>
            </a:r>
            <a:r>
              <a:rPr kumimoji="0" lang="en-US" altLang="en-US" sz="1400" b="0" i="0" u="none" strike="noStrike" cap="none" normalizeH="0" baseline="0" dirty="0">
                <a:ln>
                  <a:noFill/>
                </a:ln>
                <a:solidFill>
                  <a:schemeClr val="tx1"/>
                </a:solidFill>
                <a:effectLst/>
                <a:latin typeface="Arial" panose="020B0604020202020204" pitchFamily="34" charset="0"/>
              </a:rPr>
              <a:t>tree. He then harnessed himself to one of the branches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Arial" panose="020B0604020202020204" pitchFamily="34" charset="0"/>
              </a:rPr>
              <a:t>at the top before he began trimming away.</a:t>
            </a:r>
            <a:r>
              <a:rPr kumimoji="0" lang="en-US" altLang="en-US" sz="1400" b="0" i="0" u="none" strike="noStrike" cap="none" normalizeH="0" dirty="0">
                <a:ln>
                  <a:noFill/>
                </a:ln>
                <a:solidFill>
                  <a:schemeClr val="tx1"/>
                </a:solidFill>
                <a:effectLst/>
                <a:latin typeface="Arial" panose="020B0604020202020204" pitchFamily="34" charset="0"/>
              </a:rPr>
              <a:t> </a:t>
            </a:r>
            <a:r>
              <a:rPr kumimoji="0" lang="en-US" altLang="en-US" sz="1400" b="0" i="0" u="none" strike="noStrike" cap="none" normalizeH="0" baseline="0" dirty="0">
                <a:ln>
                  <a:noFill/>
                </a:ln>
                <a:solidFill>
                  <a:schemeClr val="tx1"/>
                </a:solidFill>
                <a:effectLst/>
                <a:latin typeface="Arial" panose="020B0604020202020204" pitchFamily="34" charset="0"/>
              </a:rPr>
              <a:t>"When he started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Arial" panose="020B0604020202020204" pitchFamily="34" charset="0"/>
              </a:rPr>
              <a:t>cutting the branches, that's when the bees came out,"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Arial" panose="020B0604020202020204" pitchFamily="34" charset="0"/>
              </a:rPr>
              <a:t>says his grandmother, Phyllis Edwards, who witnessed the horrific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Arial" panose="020B0604020202020204" pitchFamily="34" charset="0"/>
              </a:rPr>
              <a:t>attack.</a:t>
            </a:r>
            <a:r>
              <a:rPr kumimoji="0" lang="en-US" altLang="en-US" sz="1400" b="0" i="0" u="none" strike="noStrike" cap="none" normalizeH="0" dirty="0">
                <a:ln>
                  <a:noFill/>
                </a:ln>
                <a:solidFill>
                  <a:schemeClr val="tx1"/>
                </a:solidFill>
                <a:effectLst/>
                <a:latin typeface="Arial" panose="020B0604020202020204" pitchFamily="34" charset="0"/>
              </a:rPr>
              <a:t> </a:t>
            </a:r>
            <a:r>
              <a:rPr kumimoji="0" lang="en-US" altLang="en-US" sz="1400" b="0" i="0" u="none" strike="noStrike" cap="none" normalizeH="0" baseline="0" dirty="0">
                <a:ln>
                  <a:noFill/>
                </a:ln>
                <a:solidFill>
                  <a:schemeClr val="tx1"/>
                </a:solidFill>
                <a:effectLst/>
                <a:latin typeface="Arial" panose="020B0604020202020204" pitchFamily="34" charset="0"/>
              </a:rPr>
              <a:t>In just a few seconds, his body was covered from head to toe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Arial" panose="020B0604020202020204" pitchFamily="34" charset="0"/>
              </a:rPr>
              <a:t>in a blanket of bees. Austin, who got stuck in the harness, was no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Arial" panose="020B0604020202020204" pitchFamily="34" charset="0"/>
              </a:rPr>
              <a:t>match for the angry swarm. </a:t>
            </a:r>
          </a:p>
        </p:txBody>
      </p:sp>
      <p:sp>
        <p:nvSpPr>
          <p:cNvPr id="15" name="TextBox 14">
            <a:extLst>
              <a:ext uri="{FF2B5EF4-FFF2-40B4-BE49-F238E27FC236}">
                <a16:creationId xmlns:a16="http://schemas.microsoft.com/office/drawing/2014/main" id="{E6EDD300-4BBD-964C-5523-91529ABE273E}"/>
              </a:ext>
            </a:extLst>
          </p:cNvPr>
          <p:cNvSpPr txBox="1"/>
          <p:nvPr/>
        </p:nvSpPr>
        <p:spPr>
          <a:xfrm>
            <a:off x="3396065" y="154335"/>
            <a:ext cx="5359670" cy="369332"/>
          </a:xfrm>
          <a:prstGeom prst="rect">
            <a:avLst/>
          </a:prstGeom>
          <a:noFill/>
        </p:spPr>
        <p:txBody>
          <a:bodyPr wrap="square" rtlCol="0">
            <a:spAutoFit/>
          </a:bodyPr>
          <a:lstStyle/>
          <a:p>
            <a:pPr algn="ctr"/>
            <a:r>
              <a:rPr lang="en-US" b="1" dirty="0"/>
              <a:t>Selected Media Reports of Africanized Bee Attacks</a:t>
            </a:r>
          </a:p>
        </p:txBody>
      </p:sp>
      <p:sp>
        <p:nvSpPr>
          <p:cNvPr id="16" name="TextBox 15">
            <a:extLst>
              <a:ext uri="{FF2B5EF4-FFF2-40B4-BE49-F238E27FC236}">
                <a16:creationId xmlns:a16="http://schemas.microsoft.com/office/drawing/2014/main" id="{542E6B9C-B829-0362-B932-62000D8BCF70}"/>
              </a:ext>
            </a:extLst>
          </p:cNvPr>
          <p:cNvSpPr txBox="1"/>
          <p:nvPr/>
        </p:nvSpPr>
        <p:spPr>
          <a:xfrm>
            <a:off x="333213" y="3612790"/>
            <a:ext cx="3738321" cy="1200329"/>
          </a:xfrm>
          <a:prstGeom prst="rect">
            <a:avLst/>
          </a:prstGeom>
          <a:noFill/>
        </p:spPr>
        <p:txBody>
          <a:bodyPr wrap="square" rtlCol="0">
            <a:spAutoFit/>
          </a:bodyPr>
          <a:lstStyle/>
          <a:p>
            <a:r>
              <a:rPr lang="en-US" dirty="0"/>
              <a:t>73-year-old man killed by Africanized bees disturbed by his bulldozer destroying an abandoned house in Albany, Georgia, 2010</a:t>
            </a:r>
          </a:p>
        </p:txBody>
      </p:sp>
    </p:spTree>
    <p:extLst>
      <p:ext uri="{BB962C8B-B14F-4D97-AF65-F5344CB8AC3E}">
        <p14:creationId xmlns:p14="http://schemas.microsoft.com/office/powerpoint/2010/main" val="8124702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imeline&#10;&#10;Description automatically generated">
            <a:extLst>
              <a:ext uri="{FF2B5EF4-FFF2-40B4-BE49-F238E27FC236}">
                <a16:creationId xmlns:a16="http://schemas.microsoft.com/office/drawing/2014/main" id="{E4356C08-3D55-714F-6026-DE261A6A42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0909" y="81720"/>
            <a:ext cx="5190836" cy="6143002"/>
          </a:xfrm>
          <a:prstGeom prst="rect">
            <a:avLst/>
          </a:prstGeom>
        </p:spPr>
      </p:pic>
      <p:pic>
        <p:nvPicPr>
          <p:cNvPr id="9" name="Picture 8" descr="A close-up of a black beetle&#10;&#10;Description automatically generated with low confidence">
            <a:extLst>
              <a:ext uri="{FF2B5EF4-FFF2-40B4-BE49-F238E27FC236}">
                <a16:creationId xmlns:a16="http://schemas.microsoft.com/office/drawing/2014/main" id="{ACDFC1E5-0BDF-1972-0CBC-DB69A4D63C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32141" y="553601"/>
            <a:ext cx="2735803" cy="1933575"/>
          </a:xfrm>
          <a:prstGeom prst="rect">
            <a:avLst/>
          </a:prstGeom>
        </p:spPr>
      </p:pic>
      <p:pic>
        <p:nvPicPr>
          <p:cNvPr id="11" name="Picture 10" descr="A close up of a bug&#10;&#10;Description automatically generated with medium confidence">
            <a:extLst>
              <a:ext uri="{FF2B5EF4-FFF2-40B4-BE49-F238E27FC236}">
                <a16:creationId xmlns:a16="http://schemas.microsoft.com/office/drawing/2014/main" id="{8BA78C3E-75BF-6474-644F-181A88247E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32141" y="2902532"/>
            <a:ext cx="3028950" cy="3028950"/>
          </a:xfrm>
          <a:prstGeom prst="rect">
            <a:avLst/>
          </a:prstGeom>
        </p:spPr>
      </p:pic>
      <p:sp>
        <p:nvSpPr>
          <p:cNvPr id="12" name="TextBox 11">
            <a:extLst>
              <a:ext uri="{FF2B5EF4-FFF2-40B4-BE49-F238E27FC236}">
                <a16:creationId xmlns:a16="http://schemas.microsoft.com/office/drawing/2014/main" id="{E3EC761C-6B8C-E5CC-2D37-91A711CE2FDF}"/>
              </a:ext>
            </a:extLst>
          </p:cNvPr>
          <p:cNvSpPr txBox="1"/>
          <p:nvPr/>
        </p:nvSpPr>
        <p:spPr>
          <a:xfrm>
            <a:off x="5643995" y="121259"/>
            <a:ext cx="3028949" cy="5570756"/>
          </a:xfrm>
          <a:prstGeom prst="rect">
            <a:avLst/>
          </a:prstGeom>
          <a:noFill/>
        </p:spPr>
        <p:txBody>
          <a:bodyPr wrap="square" rtlCol="0">
            <a:spAutoFit/>
          </a:bodyPr>
          <a:lstStyle/>
          <a:p>
            <a:r>
              <a:rPr lang="en-US" b="1" u="sng" dirty="0"/>
              <a:t>Arachnids</a:t>
            </a:r>
          </a:p>
          <a:p>
            <a:endParaRPr lang="en-US" b="1" u="sng" dirty="0"/>
          </a:p>
          <a:p>
            <a:r>
              <a:rPr lang="en-US" sz="1600" dirty="0"/>
              <a:t>Black Widow (Latrodectus mactans) and Brown Widow (Latrodectus geometricus), found outside usually in debris piles. Painful bites with abdominal spasms are common. These spiders are active at night. They prefer dark corners or crevices, like garages. They only bite when disturbed.</a:t>
            </a:r>
          </a:p>
          <a:p>
            <a:endParaRPr lang="en-US" sz="1600" dirty="0"/>
          </a:p>
          <a:p>
            <a:r>
              <a:rPr lang="en-US" sz="1600" b="1" dirty="0"/>
              <a:t>Symptoms</a:t>
            </a:r>
          </a:p>
          <a:p>
            <a:r>
              <a:rPr lang="en-US" sz="1600" dirty="0"/>
              <a:t>The black widow spider makes a venom that affects the nervous system. Some people are slightly affected by it, but others may have a severe response. One may feel severe pain, burning, swelling, and redness at the site. If this occurs, contact a physician.</a:t>
            </a:r>
          </a:p>
        </p:txBody>
      </p:sp>
    </p:spTree>
    <p:extLst>
      <p:ext uri="{BB962C8B-B14F-4D97-AF65-F5344CB8AC3E}">
        <p14:creationId xmlns:p14="http://schemas.microsoft.com/office/powerpoint/2010/main" val="37215294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96CD800-C8BF-41B5-983A-3B3D95FA99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ED36A27B-61AE-4AA1-8BD6-7310E072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5" name="Straight Connector 14">
            <a:extLst>
              <a:ext uri="{FF2B5EF4-FFF2-40B4-BE49-F238E27FC236}">
                <a16:creationId xmlns:a16="http://schemas.microsoft.com/office/drawing/2014/main" id="{511BC4C5-EB16-4C0B-83E6-96A39848CF1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7" name="Rectangle 16">
            <a:extLst>
              <a:ext uri="{FF2B5EF4-FFF2-40B4-BE49-F238E27FC236}">
                <a16:creationId xmlns:a16="http://schemas.microsoft.com/office/drawing/2014/main" id="{73B90B8B-F76B-4130-8370-38033EEACB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hand holding a crab&#10;&#10;Description automatically generated with medium confidence">
            <a:extLst>
              <a:ext uri="{FF2B5EF4-FFF2-40B4-BE49-F238E27FC236}">
                <a16:creationId xmlns:a16="http://schemas.microsoft.com/office/drawing/2014/main" id="{626C22F7-4699-9E6D-EB4F-659B01A1FC6C}"/>
              </a:ext>
            </a:extLst>
          </p:cNvPr>
          <p:cNvPicPr>
            <a:picLocks noChangeAspect="1"/>
          </p:cNvPicPr>
          <p:nvPr/>
        </p:nvPicPr>
        <p:blipFill rotWithShape="1">
          <a:blip r:embed="rId2">
            <a:extLst>
              <a:ext uri="{28A0092B-C50C-407E-A947-70E740481C1C}">
                <a14:useLocalDpi xmlns:a14="http://schemas.microsoft.com/office/drawing/2010/main" val="0"/>
              </a:ext>
            </a:extLst>
          </a:blip>
          <a:srcRect t="17663" r="3" b="5109"/>
          <a:stretch/>
        </p:blipFill>
        <p:spPr>
          <a:xfrm>
            <a:off x="633999" y="581098"/>
            <a:ext cx="4020297" cy="2476136"/>
          </a:xfrm>
          <a:prstGeom prst="rect">
            <a:avLst/>
          </a:prstGeom>
        </p:spPr>
      </p:pic>
      <p:cxnSp>
        <p:nvCxnSpPr>
          <p:cNvPr id="19" name="Straight Connector 18">
            <a:extLst>
              <a:ext uri="{FF2B5EF4-FFF2-40B4-BE49-F238E27FC236}">
                <a16:creationId xmlns:a16="http://schemas.microsoft.com/office/drawing/2014/main" id="{C2D93264-3FF9-4175-A7FA-F927F0F77AA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81247" y="2086188"/>
            <a:ext cx="585216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5E9044F4-4B9D-F4F0-645D-FABFA3087710}"/>
              </a:ext>
            </a:extLst>
          </p:cNvPr>
          <p:cNvPicPr>
            <a:picLocks noChangeAspect="1"/>
          </p:cNvPicPr>
          <p:nvPr/>
        </p:nvPicPr>
        <p:blipFill rotWithShape="1">
          <a:blip r:embed="rId3"/>
          <a:srcRect l="6732" r="11275" b="-1"/>
          <a:stretch/>
        </p:blipFill>
        <p:spPr>
          <a:xfrm>
            <a:off x="6482687" y="-486"/>
            <a:ext cx="3307885" cy="2037356"/>
          </a:xfrm>
          <a:prstGeom prst="rect">
            <a:avLst/>
          </a:prstGeom>
        </p:spPr>
      </p:pic>
      <p:sp>
        <p:nvSpPr>
          <p:cNvPr id="3" name="TextBox 2">
            <a:extLst>
              <a:ext uri="{FF2B5EF4-FFF2-40B4-BE49-F238E27FC236}">
                <a16:creationId xmlns:a16="http://schemas.microsoft.com/office/drawing/2014/main" id="{E2DC8BB5-7EDD-DA1B-5C8D-3177D3275A3F}"/>
              </a:ext>
            </a:extLst>
          </p:cNvPr>
          <p:cNvSpPr txBox="1"/>
          <p:nvPr/>
        </p:nvSpPr>
        <p:spPr>
          <a:xfrm>
            <a:off x="5144679" y="2198914"/>
            <a:ext cx="6405063" cy="3670180"/>
          </a:xfrm>
          <a:prstGeom prst="rect">
            <a:avLst/>
          </a:prstGeom>
        </p:spPr>
        <p:txBody>
          <a:bodyPr vert="horz" lIns="0" tIns="45720" rIns="0" bIns="45720" rtlCol="0">
            <a:normAutofit/>
          </a:bodyPr>
          <a:lstStyle/>
          <a:p>
            <a:pPr defTabSz="914400">
              <a:lnSpc>
                <a:spcPct val="90000"/>
              </a:lnSpc>
              <a:spcAft>
                <a:spcPts val="600"/>
              </a:spcAft>
              <a:buClr>
                <a:schemeClr val="accent1"/>
              </a:buClr>
            </a:pPr>
            <a:r>
              <a:rPr lang="en-US">
                <a:solidFill>
                  <a:schemeClr val="tx1">
                    <a:lumMod val="75000"/>
                    <a:lumOff val="25000"/>
                  </a:schemeClr>
                </a:solidFill>
              </a:rPr>
              <a:t>Ulcer/Necrosis: </a:t>
            </a:r>
            <a:r>
              <a:rPr lang="en-US" b="1">
                <a:solidFill>
                  <a:schemeClr val="tx1">
                    <a:lumMod val="75000"/>
                    <a:lumOff val="25000"/>
                  </a:schemeClr>
                </a:solidFill>
              </a:rPr>
              <a:t>After a week or more following a brown recluse bite, you will notice an open sore (an ulcer) with a breakdown of tissue (necrosis) which may take months to heal</a:t>
            </a:r>
            <a:r>
              <a:rPr lang="en-US">
                <a:solidFill>
                  <a:schemeClr val="tx1">
                    <a:lumMod val="75000"/>
                    <a:lumOff val="25000"/>
                  </a:schemeClr>
                </a:solidFill>
              </a:rPr>
              <a:t>. Brown recluse bites become necrotic where the tissue around the bite dies and sloughs off. </a:t>
            </a:r>
            <a:r>
              <a:rPr lang="en-US"/>
              <a:t>The main chemical within the venom of the brown recluse is the enzyme </a:t>
            </a:r>
            <a:r>
              <a:rPr lang="en-US" b="1"/>
              <a:t>sphingomyelinase D</a:t>
            </a:r>
            <a:r>
              <a:rPr lang="en-US"/>
              <a:t>. Unlike most venoms that attack the nervous system, this enzyme works to destroy cell membranes. Brown Recluse bites usually present as non-healing ulcers.  Found in closets in clothes or dark spaces. Many bites occur when spiders are trapped in clothes donning or in shoes.</a:t>
            </a:r>
          </a:p>
          <a:p>
            <a:pPr defTabSz="914400">
              <a:lnSpc>
                <a:spcPct val="90000"/>
              </a:lnSpc>
              <a:spcAft>
                <a:spcPts val="600"/>
              </a:spcAft>
              <a:buClr>
                <a:schemeClr val="accent1"/>
              </a:buClr>
              <a:buFont typeface="Calibri" panose="020F0502020204030204" pitchFamily="34" charset="0"/>
            </a:pPr>
            <a:endParaRPr lang="en-US" dirty="0">
              <a:solidFill>
                <a:schemeClr val="tx1">
                  <a:lumMod val="75000"/>
                  <a:lumOff val="25000"/>
                </a:schemeClr>
              </a:solidFill>
            </a:endParaRPr>
          </a:p>
        </p:txBody>
      </p:sp>
      <p:sp>
        <p:nvSpPr>
          <p:cNvPr id="21" name="Rectangle 20">
            <a:extLst>
              <a:ext uri="{FF2B5EF4-FFF2-40B4-BE49-F238E27FC236}">
                <a16:creationId xmlns:a16="http://schemas.microsoft.com/office/drawing/2014/main" id="{91C67939-3FD0-4B45-8AA4-9FE55C7EE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a:extLst>
              <a:ext uri="{FF2B5EF4-FFF2-40B4-BE49-F238E27FC236}">
                <a16:creationId xmlns:a16="http://schemas.microsoft.com/office/drawing/2014/main" id="{0981A96A-A87C-4F87-845A-3B0A6529F5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descr="A spider on a white surface&#10;&#10;Description automatically generated with low confidence">
            <a:extLst>
              <a:ext uri="{FF2B5EF4-FFF2-40B4-BE49-F238E27FC236}">
                <a16:creationId xmlns:a16="http://schemas.microsoft.com/office/drawing/2014/main" id="{E28CAE5E-5EB7-239D-2069-FEDBA7D0F66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25815" y="3429000"/>
            <a:ext cx="2623794" cy="2476135"/>
          </a:xfrm>
          <a:prstGeom prst="rect">
            <a:avLst/>
          </a:prstGeom>
        </p:spPr>
      </p:pic>
      <p:sp>
        <p:nvSpPr>
          <p:cNvPr id="8" name="TextBox 7">
            <a:extLst>
              <a:ext uri="{FF2B5EF4-FFF2-40B4-BE49-F238E27FC236}">
                <a16:creationId xmlns:a16="http://schemas.microsoft.com/office/drawing/2014/main" id="{DCCEC279-2699-B34F-57C9-B6A3D294B29A}"/>
              </a:ext>
            </a:extLst>
          </p:cNvPr>
          <p:cNvSpPr txBox="1"/>
          <p:nvPr/>
        </p:nvSpPr>
        <p:spPr>
          <a:xfrm>
            <a:off x="4998202" y="5300420"/>
            <a:ext cx="3634353" cy="646331"/>
          </a:xfrm>
          <a:prstGeom prst="rect">
            <a:avLst/>
          </a:prstGeom>
          <a:noFill/>
        </p:spPr>
        <p:txBody>
          <a:bodyPr wrap="square" rtlCol="0">
            <a:spAutoFit/>
          </a:bodyPr>
          <a:lstStyle/>
          <a:p>
            <a:r>
              <a:rPr lang="en-US" b="1" dirty="0"/>
              <a:t>Brown Recluse (Loxosceles reclusa)</a:t>
            </a:r>
          </a:p>
          <a:p>
            <a:endParaRPr lang="en-US" dirty="0"/>
          </a:p>
        </p:txBody>
      </p:sp>
    </p:spTree>
    <p:extLst>
      <p:ext uri="{BB962C8B-B14F-4D97-AF65-F5344CB8AC3E}">
        <p14:creationId xmlns:p14="http://schemas.microsoft.com/office/powerpoint/2010/main" val="29686066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10162E77-11AD-44A7-84EC-40C59EEFBD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BCC4D2-3A0D-43F4-1271-309A55A6F5DA}"/>
              </a:ext>
            </a:extLst>
          </p:cNvPr>
          <p:cNvSpPr>
            <a:spLocks noGrp="1"/>
          </p:cNvSpPr>
          <p:nvPr>
            <p:ph type="title"/>
          </p:nvPr>
        </p:nvSpPr>
        <p:spPr>
          <a:xfrm>
            <a:off x="7859485" y="634946"/>
            <a:ext cx="3690257" cy="1450757"/>
          </a:xfrm>
        </p:spPr>
        <p:txBody>
          <a:bodyPr>
            <a:normAutofit/>
          </a:bodyPr>
          <a:lstStyle/>
          <a:p>
            <a:r>
              <a:rPr lang="en-US"/>
              <a:t>Animal Bites</a:t>
            </a:r>
          </a:p>
        </p:txBody>
      </p:sp>
      <p:pic>
        <p:nvPicPr>
          <p:cNvPr id="6" name="Picture 5" descr="A collage of a dog&#10;&#10;Description automatically generated with low confidence">
            <a:extLst>
              <a:ext uri="{FF2B5EF4-FFF2-40B4-BE49-F238E27FC236}">
                <a16:creationId xmlns:a16="http://schemas.microsoft.com/office/drawing/2014/main" id="{54BBF698-2D03-AAD5-BB31-8FD95C7956E0}"/>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33999" y="640081"/>
            <a:ext cx="6909801" cy="5314406"/>
          </a:xfrm>
          <a:prstGeom prst="rect">
            <a:avLst/>
          </a:prstGeom>
        </p:spPr>
      </p:pic>
      <p:cxnSp>
        <p:nvCxnSpPr>
          <p:cNvPr id="20" name="Straight Connector 19">
            <a:extLst>
              <a:ext uri="{FF2B5EF4-FFF2-40B4-BE49-F238E27FC236}">
                <a16:creationId xmlns:a16="http://schemas.microsoft.com/office/drawing/2014/main" id="{5AB158E9-1B40-4CD6-95F0-95CA11DF7B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92143" y="2085703"/>
            <a:ext cx="356616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6329CBCE-21AE-419D-AC1F-8ACF510A66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Rectangle 23">
            <a:extLst>
              <a:ext uri="{FF2B5EF4-FFF2-40B4-BE49-F238E27FC236}">
                <a16:creationId xmlns:a16="http://schemas.microsoft.com/office/drawing/2014/main" id="{FF2DA012-1414-493D-888F-5D99D0BDA3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5" name="Content Placeholder 2">
            <a:extLst>
              <a:ext uri="{FF2B5EF4-FFF2-40B4-BE49-F238E27FC236}">
                <a16:creationId xmlns:a16="http://schemas.microsoft.com/office/drawing/2014/main" id="{56AC4515-6083-FC3B-6769-86C907C7ECA9}"/>
              </a:ext>
            </a:extLst>
          </p:cNvPr>
          <p:cNvGraphicFramePr>
            <a:graphicFrameLocks noGrp="1"/>
          </p:cNvGraphicFramePr>
          <p:nvPr>
            <p:ph idx="1"/>
            <p:extLst>
              <p:ext uri="{D42A27DB-BD31-4B8C-83A1-F6EECF244321}">
                <p14:modId xmlns:p14="http://schemas.microsoft.com/office/powerpoint/2010/main" val="1467921605"/>
              </p:ext>
            </p:extLst>
          </p:nvPr>
        </p:nvGraphicFramePr>
        <p:xfrm>
          <a:off x="7859485" y="2198913"/>
          <a:ext cx="3690257" cy="37555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344123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imeline&#10;&#10;Description automatically generated">
            <a:extLst>
              <a:ext uri="{FF2B5EF4-FFF2-40B4-BE49-F238E27FC236}">
                <a16:creationId xmlns:a16="http://schemas.microsoft.com/office/drawing/2014/main" id="{94D9DAE5-9A7F-2F7F-6EAF-2E1A5AFD346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97584" y="226242"/>
            <a:ext cx="4299957" cy="6027977"/>
          </a:xfrm>
          <a:prstGeom prst="rect">
            <a:avLst/>
          </a:prstGeom>
        </p:spPr>
      </p:pic>
      <p:sp>
        <p:nvSpPr>
          <p:cNvPr id="7" name="TextBox 6">
            <a:extLst>
              <a:ext uri="{FF2B5EF4-FFF2-40B4-BE49-F238E27FC236}">
                <a16:creationId xmlns:a16="http://schemas.microsoft.com/office/drawing/2014/main" id="{0C02B755-8605-CD77-5FDD-8A326A524BE5}"/>
              </a:ext>
            </a:extLst>
          </p:cNvPr>
          <p:cNvSpPr txBox="1"/>
          <p:nvPr/>
        </p:nvSpPr>
        <p:spPr>
          <a:xfrm>
            <a:off x="5155770" y="0"/>
            <a:ext cx="6096000" cy="5355312"/>
          </a:xfrm>
          <a:prstGeom prst="rect">
            <a:avLst/>
          </a:prstGeom>
          <a:noFill/>
        </p:spPr>
        <p:txBody>
          <a:bodyPr wrap="square">
            <a:spAutoFit/>
          </a:bodyPr>
          <a:lstStyle/>
          <a:p>
            <a:pPr marL="285750" indent="-285750">
              <a:buFont typeface="Arial" panose="020B0604020202020204" pitchFamily="34" charset="0"/>
              <a:buChar char="•"/>
            </a:pPr>
            <a:r>
              <a:rPr lang="en-US" dirty="0"/>
              <a:t>More than one hundred species are found in North America</a:t>
            </a:r>
          </a:p>
          <a:p>
            <a:pPr marL="285750" indent="-285750">
              <a:buFont typeface="Arial" panose="020B0604020202020204" pitchFamily="34" charset="0"/>
              <a:buChar char="•"/>
            </a:pPr>
            <a:r>
              <a:rPr lang="en-US" dirty="0"/>
              <a:t>Some are venomous</a:t>
            </a:r>
          </a:p>
          <a:p>
            <a:pPr marL="285750" indent="-285750">
              <a:buFont typeface="Arial" panose="020B0604020202020204" pitchFamily="34" charset="0"/>
              <a:buChar char="•"/>
            </a:pPr>
            <a:r>
              <a:rPr lang="en-US" dirty="0"/>
              <a:t>Per CDC roughly 45,000 snakebites annually in US</a:t>
            </a:r>
          </a:p>
          <a:p>
            <a:pPr marL="742950" lvl="1" indent="-285750">
              <a:buFont typeface="Arial" panose="020B0604020202020204" pitchFamily="34" charset="0"/>
              <a:buChar char="•"/>
            </a:pPr>
            <a:r>
              <a:rPr lang="en-US" dirty="0"/>
              <a:t>Some 11,000 from venomous snakes</a:t>
            </a:r>
          </a:p>
          <a:p>
            <a:pPr marL="742950" lvl="1" indent="-285750">
              <a:buFont typeface="Arial" panose="020B0604020202020204" pitchFamily="34" charset="0"/>
              <a:buChar char="•"/>
            </a:pPr>
            <a:r>
              <a:rPr lang="en-US" b="1" dirty="0"/>
              <a:t>Less than a dozen fatalities annually</a:t>
            </a:r>
          </a:p>
          <a:p>
            <a:pPr marL="742950" lvl="1" indent="-285750">
              <a:buFont typeface="Arial" panose="020B0604020202020204" pitchFamily="34" charset="0"/>
              <a:buChar char="•"/>
            </a:pPr>
            <a:r>
              <a:rPr lang="en-US" dirty="0"/>
              <a:t>Snakebite locations are usually the hands and feet</a:t>
            </a:r>
          </a:p>
          <a:p>
            <a:pPr marL="742950" lvl="1" indent="-285750">
              <a:buFont typeface="Arial" panose="020B0604020202020204" pitchFamily="34" charset="0"/>
              <a:buChar char="•"/>
            </a:pPr>
            <a:r>
              <a:rPr lang="en-US" dirty="0"/>
              <a:t>Facial snakebites involve males and alcohol use as a rule</a:t>
            </a:r>
          </a:p>
          <a:p>
            <a:pPr marL="285750" indent="-285750">
              <a:buFont typeface="Arial" panose="020B0604020202020204" pitchFamily="34" charset="0"/>
              <a:buChar char="•"/>
            </a:pPr>
            <a:r>
              <a:rPr lang="en-US" dirty="0"/>
              <a:t>The venomous snakes fall into two groups:</a:t>
            </a:r>
          </a:p>
          <a:p>
            <a:pPr marL="742950" lvl="1" indent="-285750">
              <a:buFont typeface="Arial" panose="020B0604020202020204" pitchFamily="34" charset="0"/>
              <a:buChar char="•"/>
            </a:pPr>
            <a:r>
              <a:rPr lang="en-US" b="1" dirty="0"/>
              <a:t>Coral Snakes </a:t>
            </a:r>
            <a:r>
              <a:rPr lang="en-US" dirty="0"/>
              <a:t>(Neurotoxic venom, </a:t>
            </a:r>
            <a:r>
              <a:rPr lang="en-US" i="1" dirty="0"/>
              <a:t>Micrurus fulvius</a:t>
            </a:r>
            <a:r>
              <a:rPr lang="en-US" dirty="0"/>
              <a:t>)</a:t>
            </a:r>
          </a:p>
          <a:p>
            <a:pPr marL="1200150" lvl="2" indent="-285750">
              <a:buFont typeface="Arial" panose="020B0604020202020204" pitchFamily="34" charset="0"/>
              <a:buChar char="•"/>
            </a:pPr>
            <a:r>
              <a:rPr lang="en-US" dirty="0"/>
              <a:t>Fangs fixed in rear of mouth </a:t>
            </a:r>
          </a:p>
          <a:p>
            <a:pPr marL="1200150" lvl="2" indent="-285750">
              <a:buFont typeface="Arial" panose="020B0604020202020204" pitchFamily="34" charset="0"/>
              <a:buChar char="•"/>
            </a:pPr>
            <a:r>
              <a:rPr lang="en-US" b="1" dirty="0"/>
              <a:t>Black</a:t>
            </a:r>
            <a:r>
              <a:rPr lang="en-US" dirty="0"/>
              <a:t> Blunt Snout like head</a:t>
            </a:r>
          </a:p>
          <a:p>
            <a:pPr marL="742950" lvl="1" indent="-285750">
              <a:buFont typeface="Arial" panose="020B0604020202020204" pitchFamily="34" charset="0"/>
              <a:buChar char="•"/>
            </a:pPr>
            <a:r>
              <a:rPr lang="en-US" b="1" dirty="0"/>
              <a:t>Pit Vipers </a:t>
            </a:r>
            <a:r>
              <a:rPr lang="en-US" dirty="0"/>
              <a:t>(Hemotoxic venom)</a:t>
            </a:r>
          </a:p>
          <a:p>
            <a:pPr marL="1200150" lvl="2" indent="-285750">
              <a:buFont typeface="Arial" panose="020B0604020202020204" pitchFamily="34" charset="0"/>
              <a:buChar char="•"/>
            </a:pPr>
            <a:r>
              <a:rPr lang="en-US" b="1" i="1" dirty="0"/>
              <a:t>Flat Triangular shaped head</a:t>
            </a:r>
          </a:p>
          <a:p>
            <a:pPr marL="1200150" lvl="2" indent="-285750">
              <a:buFont typeface="Arial" panose="020B0604020202020204" pitchFamily="34" charset="0"/>
              <a:buChar char="•"/>
            </a:pPr>
            <a:r>
              <a:rPr lang="en-US" dirty="0"/>
              <a:t>Has “pits” in head which are heat sensing</a:t>
            </a:r>
          </a:p>
          <a:p>
            <a:pPr marL="1200150" lvl="2" indent="-285750">
              <a:buFont typeface="Arial" panose="020B0604020202020204" pitchFamily="34" charset="0"/>
              <a:buChar char="•"/>
            </a:pPr>
            <a:r>
              <a:rPr lang="en-US" dirty="0"/>
              <a:t>Extendable fangs in rear of mouth</a:t>
            </a:r>
          </a:p>
          <a:p>
            <a:pPr marL="1200150" lvl="2" indent="-285750">
              <a:buFont typeface="Arial" panose="020B0604020202020204" pitchFamily="34" charset="0"/>
              <a:buChar char="•"/>
            </a:pPr>
            <a:r>
              <a:rPr lang="en-US" dirty="0"/>
              <a:t>Include Rattlesnakes, Cottonmouth (Water Moccasin), Copperhead </a:t>
            </a:r>
          </a:p>
          <a:p>
            <a:pPr marL="742950" lvl="1" indent="-285750">
              <a:buFont typeface="Arial" panose="020B0604020202020204" pitchFamily="34" charset="0"/>
              <a:buChar char="•"/>
            </a:pPr>
            <a:r>
              <a:rPr lang="en-US" b="1" dirty="0"/>
              <a:t>Same Antivenin used for every Pit Viper</a:t>
            </a:r>
          </a:p>
        </p:txBody>
      </p:sp>
      <p:sp>
        <p:nvSpPr>
          <p:cNvPr id="15" name="TextBox 14">
            <a:extLst>
              <a:ext uri="{FF2B5EF4-FFF2-40B4-BE49-F238E27FC236}">
                <a16:creationId xmlns:a16="http://schemas.microsoft.com/office/drawing/2014/main" id="{BDD46FFD-8C26-D11E-F4A8-5CB26302E804}"/>
              </a:ext>
            </a:extLst>
          </p:cNvPr>
          <p:cNvSpPr txBox="1"/>
          <p:nvPr/>
        </p:nvSpPr>
        <p:spPr>
          <a:xfrm>
            <a:off x="5155770" y="5178225"/>
            <a:ext cx="6250983" cy="1015663"/>
          </a:xfrm>
          <a:prstGeom prst="rect">
            <a:avLst/>
          </a:prstGeom>
          <a:noFill/>
        </p:spPr>
        <p:txBody>
          <a:bodyPr wrap="square">
            <a:spAutoFit/>
          </a:bodyPr>
          <a:lstStyle/>
          <a:p>
            <a:r>
              <a:rPr lang="en-US" sz="1800" dirty="0">
                <a:solidFill>
                  <a:srgbClr val="FFFFFF"/>
                </a:solidFill>
              </a:rPr>
              <a:t>Snake bites require medical attention</a:t>
            </a:r>
          </a:p>
          <a:p>
            <a:r>
              <a:rPr lang="en-US" sz="1400" b="1" i="1" dirty="0">
                <a:solidFill>
                  <a:srgbClr val="FF0000"/>
                </a:solidFill>
              </a:rPr>
              <a:t>If the bite immediately is painful and begins to swell, this is likely a venomous pit viper snake with time of the essence to minimize tissue damage with antivenin,  which costs about $8K per vial, with eight to 10 vials used in many envenomations</a:t>
            </a:r>
          </a:p>
        </p:txBody>
      </p:sp>
    </p:spTree>
    <p:extLst>
      <p:ext uri="{BB962C8B-B14F-4D97-AF65-F5344CB8AC3E}">
        <p14:creationId xmlns:p14="http://schemas.microsoft.com/office/powerpoint/2010/main" val="34449903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D379150-F6B4-45C8-BE10-6B278AD40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a:extLst>
              <a:ext uri="{FF2B5EF4-FFF2-40B4-BE49-F238E27FC236}">
                <a16:creationId xmlns:a16="http://schemas.microsoft.com/office/drawing/2014/main" id="{5FFCF544-A370-4A5D-A95F-CA6E0E7191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2" name="Straight Connector 11">
            <a:extLst>
              <a:ext uri="{FF2B5EF4-FFF2-40B4-BE49-F238E27FC236}">
                <a16:creationId xmlns:a16="http://schemas.microsoft.com/office/drawing/2014/main" id="{6EEB3B97-A638-498B-8083-54191CE71E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44CC594A-A820-450F-B363-C19201FCFE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9FAB3DA-E9ED-4574-ABCC-378BC0FF1B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extBox 1">
            <a:extLst>
              <a:ext uri="{FF2B5EF4-FFF2-40B4-BE49-F238E27FC236}">
                <a16:creationId xmlns:a16="http://schemas.microsoft.com/office/drawing/2014/main" id="{D59CFEF0-7C97-FE02-C8CA-0CC18314B063}"/>
              </a:ext>
            </a:extLst>
          </p:cNvPr>
          <p:cNvSpPr txBox="1"/>
          <p:nvPr/>
        </p:nvSpPr>
        <p:spPr>
          <a:xfrm>
            <a:off x="470744" y="251563"/>
            <a:ext cx="3084844" cy="6373962"/>
          </a:xfrm>
          <a:prstGeom prst="rect">
            <a:avLst/>
          </a:prstGeom>
        </p:spPr>
        <p:txBody>
          <a:bodyPr vert="horz" lIns="0" tIns="45720" rIns="0" bIns="45720" rtlCol="0">
            <a:noAutofit/>
          </a:bodyPr>
          <a:lstStyle/>
          <a:p>
            <a:pPr marL="285750" indent="-285750" defTabSz="914400">
              <a:lnSpc>
                <a:spcPct val="90000"/>
              </a:lnSpc>
              <a:spcAft>
                <a:spcPts val="600"/>
              </a:spcAft>
              <a:buClr>
                <a:schemeClr val="accent1"/>
              </a:buClr>
              <a:buFont typeface="Calibri" panose="020F0502020204030204" pitchFamily="34" charset="0"/>
              <a:buChar char="•"/>
            </a:pPr>
            <a:r>
              <a:rPr lang="en-US" sz="2000" b="1" dirty="0">
                <a:solidFill>
                  <a:srgbClr val="FFFFFF"/>
                </a:solidFill>
              </a:rPr>
              <a:t>Copperhead </a:t>
            </a:r>
            <a:r>
              <a:rPr lang="en-US" sz="2000" dirty="0">
                <a:solidFill>
                  <a:srgbClr val="FFFFFF"/>
                </a:solidFill>
              </a:rPr>
              <a:t>(</a:t>
            </a:r>
            <a:r>
              <a:rPr lang="en-US" sz="2000" dirty="0">
                <a:solidFill>
                  <a:schemeClr val="bg1"/>
                </a:solidFill>
              </a:rPr>
              <a:t>Agkistrodon contortrix)</a:t>
            </a:r>
            <a:r>
              <a:rPr lang="en-US" sz="2000" b="1" dirty="0">
                <a:solidFill>
                  <a:srgbClr val="FFFFFF"/>
                </a:solidFill>
              </a:rPr>
              <a:t>, a pit viper</a:t>
            </a:r>
            <a:r>
              <a:rPr lang="en-US" sz="2000" dirty="0">
                <a:solidFill>
                  <a:srgbClr val="FFFFFF"/>
                </a:solidFill>
              </a:rPr>
              <a:t>, widespread throughout the United States</a:t>
            </a:r>
          </a:p>
          <a:p>
            <a:pPr marL="285750" indent="-285750" defTabSz="914400">
              <a:lnSpc>
                <a:spcPct val="90000"/>
              </a:lnSpc>
              <a:spcAft>
                <a:spcPts val="600"/>
              </a:spcAft>
              <a:buClr>
                <a:schemeClr val="accent1"/>
              </a:buClr>
              <a:buFont typeface="Calibri" panose="020F0502020204030204" pitchFamily="34" charset="0"/>
              <a:buChar char="•"/>
            </a:pPr>
            <a:r>
              <a:rPr lang="en-US" sz="2000" dirty="0">
                <a:solidFill>
                  <a:srgbClr val="FFFFFF"/>
                </a:solidFill>
              </a:rPr>
              <a:t>Copperhead bites rarely deadly</a:t>
            </a:r>
          </a:p>
          <a:p>
            <a:pPr marL="285750" indent="-285750" defTabSz="914400">
              <a:lnSpc>
                <a:spcPct val="90000"/>
              </a:lnSpc>
              <a:spcAft>
                <a:spcPts val="600"/>
              </a:spcAft>
              <a:buClr>
                <a:schemeClr val="accent1"/>
              </a:buClr>
              <a:buFont typeface="Calibri" panose="020F0502020204030204" pitchFamily="34" charset="0"/>
              <a:buChar char="•"/>
            </a:pPr>
            <a:r>
              <a:rPr lang="en-US" sz="2000" dirty="0">
                <a:solidFill>
                  <a:srgbClr val="FFFFFF"/>
                </a:solidFill>
              </a:rPr>
              <a:t>Medical attention is required</a:t>
            </a:r>
          </a:p>
          <a:p>
            <a:pPr marL="285750" indent="-285750" defTabSz="914400">
              <a:lnSpc>
                <a:spcPct val="90000"/>
              </a:lnSpc>
              <a:spcAft>
                <a:spcPts val="600"/>
              </a:spcAft>
              <a:buClr>
                <a:schemeClr val="accent1"/>
              </a:buClr>
              <a:buFont typeface="Calibri" panose="020F0502020204030204" pitchFamily="34" charset="0"/>
              <a:buChar char="•"/>
            </a:pPr>
            <a:r>
              <a:rPr lang="en-US" sz="2000" dirty="0">
                <a:solidFill>
                  <a:srgbClr val="FFFFFF"/>
                </a:solidFill>
              </a:rPr>
              <a:t>Usually, a tan to copper color but can vary widely in coloration by region</a:t>
            </a:r>
          </a:p>
          <a:p>
            <a:pPr marL="285750" indent="-285750" defTabSz="914400">
              <a:lnSpc>
                <a:spcPct val="90000"/>
              </a:lnSpc>
              <a:spcAft>
                <a:spcPts val="600"/>
              </a:spcAft>
              <a:buClr>
                <a:schemeClr val="accent1"/>
              </a:buClr>
              <a:buFont typeface="Calibri" panose="020F0502020204030204" pitchFamily="34" charset="0"/>
              <a:buChar char="•"/>
            </a:pPr>
            <a:r>
              <a:rPr lang="en-US" sz="2000" dirty="0">
                <a:solidFill>
                  <a:srgbClr val="FFFFFF"/>
                </a:solidFill>
              </a:rPr>
              <a:t>Common are the patches of hourglass markings on its back with a copper-colored triangular looking head</a:t>
            </a:r>
          </a:p>
          <a:p>
            <a:pPr marL="285750" indent="-285750" defTabSz="914400">
              <a:lnSpc>
                <a:spcPct val="90000"/>
              </a:lnSpc>
              <a:spcAft>
                <a:spcPts val="600"/>
              </a:spcAft>
              <a:buClr>
                <a:schemeClr val="accent1"/>
              </a:buClr>
              <a:buFont typeface="Calibri" panose="020F0502020204030204" pitchFamily="34" charset="0"/>
              <a:buChar char="•"/>
            </a:pPr>
            <a:r>
              <a:rPr lang="en-US" sz="2000" dirty="0">
                <a:solidFill>
                  <a:srgbClr val="FFFFFF"/>
                </a:solidFill>
              </a:rPr>
              <a:t>Copperhead typically ranges from Massachusetts to Nebraska to Texas and the southeast US</a:t>
            </a:r>
          </a:p>
        </p:txBody>
      </p:sp>
      <p:sp>
        <p:nvSpPr>
          <p:cNvPr id="18" name="Rectangle 17">
            <a:extLst>
              <a:ext uri="{FF2B5EF4-FFF2-40B4-BE49-F238E27FC236}">
                <a16:creationId xmlns:a16="http://schemas.microsoft.com/office/drawing/2014/main" id="{53B8D6B0-55D6-48DC-86D8-FD95D5F118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3" name="Picture 2" descr="A picture containing reptile, snake&#10;&#10;Description automatically generated">
            <a:extLst>
              <a:ext uri="{FF2B5EF4-FFF2-40B4-BE49-F238E27FC236}">
                <a16:creationId xmlns:a16="http://schemas.microsoft.com/office/drawing/2014/main" id="{C1123B94-03E0-E1A4-B15D-B7C5DE7D0864}"/>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742017" y="1330092"/>
            <a:ext cx="6798082" cy="4197815"/>
          </a:xfrm>
          <a:prstGeom prst="rect">
            <a:avLst/>
          </a:prstGeom>
        </p:spPr>
      </p:pic>
      <p:sp>
        <p:nvSpPr>
          <p:cNvPr id="4" name="TextBox 3">
            <a:extLst>
              <a:ext uri="{FF2B5EF4-FFF2-40B4-BE49-F238E27FC236}">
                <a16:creationId xmlns:a16="http://schemas.microsoft.com/office/drawing/2014/main" id="{9A6E769A-CD78-D28B-3840-50710A4B5D08}"/>
              </a:ext>
            </a:extLst>
          </p:cNvPr>
          <p:cNvSpPr txBox="1"/>
          <p:nvPr/>
        </p:nvSpPr>
        <p:spPr>
          <a:xfrm>
            <a:off x="5374037" y="5912378"/>
            <a:ext cx="3060916" cy="379222"/>
          </a:xfrm>
          <a:prstGeom prst="rect">
            <a:avLst/>
          </a:prstGeom>
          <a:noFill/>
        </p:spPr>
        <p:txBody>
          <a:bodyPr wrap="square" rtlCol="0">
            <a:spAutoFit/>
          </a:bodyPr>
          <a:lstStyle/>
          <a:p>
            <a:pPr algn="ctr"/>
            <a:r>
              <a:rPr lang="en-US" b="1" dirty="0"/>
              <a:t>Note flat triangular head</a:t>
            </a:r>
          </a:p>
        </p:txBody>
      </p:sp>
      <p:cxnSp>
        <p:nvCxnSpPr>
          <p:cNvPr id="6" name="Straight Arrow Connector 5">
            <a:extLst>
              <a:ext uri="{FF2B5EF4-FFF2-40B4-BE49-F238E27FC236}">
                <a16:creationId xmlns:a16="http://schemas.microsoft.com/office/drawing/2014/main" id="{40D2B6EF-CEB5-EFD7-5C08-28D0588D1A90}"/>
              </a:ext>
            </a:extLst>
          </p:cNvPr>
          <p:cNvCxnSpPr/>
          <p:nvPr/>
        </p:nvCxnSpPr>
        <p:spPr>
          <a:xfrm flipV="1">
            <a:off x="6904495" y="4502258"/>
            <a:ext cx="1183428" cy="143340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886774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up of a snake&#10;&#10;Description automatically generated with low confidence">
            <a:extLst>
              <a:ext uri="{FF2B5EF4-FFF2-40B4-BE49-F238E27FC236}">
                <a16:creationId xmlns:a16="http://schemas.microsoft.com/office/drawing/2014/main" id="{7897C788-328A-B719-4F38-6E3F8CDBEBB6}"/>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98068" y="399275"/>
            <a:ext cx="4457700" cy="2752725"/>
          </a:xfrm>
          <a:prstGeom prst="rect">
            <a:avLst/>
          </a:prstGeom>
        </p:spPr>
      </p:pic>
      <p:sp>
        <p:nvSpPr>
          <p:cNvPr id="5" name="TextBox 4">
            <a:extLst>
              <a:ext uri="{FF2B5EF4-FFF2-40B4-BE49-F238E27FC236}">
                <a16:creationId xmlns:a16="http://schemas.microsoft.com/office/drawing/2014/main" id="{11278CEC-5E4F-0FF6-0F77-AC2549DEEA56}"/>
              </a:ext>
            </a:extLst>
          </p:cNvPr>
          <p:cNvSpPr txBox="1"/>
          <p:nvPr/>
        </p:nvSpPr>
        <p:spPr>
          <a:xfrm>
            <a:off x="5045941" y="889843"/>
            <a:ext cx="6980744" cy="4247317"/>
          </a:xfrm>
          <a:prstGeom prst="rect">
            <a:avLst/>
          </a:prstGeom>
          <a:noFill/>
        </p:spPr>
        <p:txBody>
          <a:bodyPr wrap="square">
            <a:spAutoFit/>
          </a:bodyPr>
          <a:lstStyle/>
          <a:p>
            <a:pPr marL="285750" indent="-285750">
              <a:buFont typeface="Arial" panose="020B0604020202020204" pitchFamily="34" charset="0"/>
              <a:buChar char="•"/>
            </a:pPr>
            <a:r>
              <a:rPr lang="en-US" b="1" dirty="0"/>
              <a:t>Coral snake (</a:t>
            </a:r>
            <a:r>
              <a:rPr lang="en-US" i="1" dirty="0"/>
              <a:t>Micrurus fulvius) </a:t>
            </a:r>
            <a:r>
              <a:rPr lang="en-US" dirty="0"/>
              <a:t>venom is a powerful neurotoxin </a:t>
            </a:r>
          </a:p>
          <a:p>
            <a:pPr marL="285750" indent="-285750">
              <a:buFont typeface="Arial" panose="020B0604020202020204" pitchFamily="34" charset="0"/>
              <a:buChar char="•"/>
            </a:pPr>
            <a:r>
              <a:rPr lang="en-US" dirty="0"/>
              <a:t>The coral snake is identified by the </a:t>
            </a:r>
            <a:r>
              <a:rPr lang="en-US" dirty="0">
                <a:solidFill>
                  <a:srgbClr val="FF0000"/>
                </a:solidFill>
              </a:rPr>
              <a:t>red</a:t>
            </a:r>
            <a:r>
              <a:rPr lang="en-US" dirty="0"/>
              <a:t>, </a:t>
            </a:r>
            <a:r>
              <a:rPr lang="en-US" dirty="0">
                <a:solidFill>
                  <a:srgbClr val="FFC000"/>
                </a:solidFill>
              </a:rPr>
              <a:t>yellow,</a:t>
            </a:r>
            <a:r>
              <a:rPr lang="en-US" dirty="0"/>
              <a:t> and </a:t>
            </a:r>
            <a:r>
              <a:rPr lang="en-US" b="1" dirty="0"/>
              <a:t>black </a:t>
            </a:r>
            <a:r>
              <a:rPr lang="en-US" dirty="0"/>
              <a:t>bands that ring the length of its body</a:t>
            </a:r>
          </a:p>
          <a:p>
            <a:pPr marL="285750" indent="-285750">
              <a:buFont typeface="Arial" panose="020B0604020202020204" pitchFamily="34" charset="0"/>
              <a:buChar char="•"/>
            </a:pPr>
            <a:r>
              <a:rPr lang="en-US" dirty="0"/>
              <a:t>Has a </a:t>
            </a:r>
            <a:r>
              <a:rPr lang="en-US" b="1" dirty="0"/>
              <a:t>Blunt Black Snout </a:t>
            </a:r>
            <a:r>
              <a:rPr lang="en-US" dirty="0"/>
              <a:t>like head</a:t>
            </a:r>
          </a:p>
          <a:p>
            <a:pPr marL="285750" indent="-285750">
              <a:buFont typeface="Arial" panose="020B0604020202020204" pitchFamily="34" charset="0"/>
              <a:buChar char="•"/>
            </a:pPr>
            <a:r>
              <a:rPr lang="en-US" dirty="0"/>
              <a:t>Adage, “</a:t>
            </a:r>
            <a:r>
              <a:rPr lang="en-US" dirty="0">
                <a:solidFill>
                  <a:srgbClr val="FF0000"/>
                </a:solidFill>
              </a:rPr>
              <a:t>Red</a:t>
            </a:r>
            <a:r>
              <a:rPr lang="en-US" dirty="0"/>
              <a:t> and </a:t>
            </a:r>
            <a:r>
              <a:rPr lang="en-US" dirty="0">
                <a:solidFill>
                  <a:srgbClr val="FFC000"/>
                </a:solidFill>
              </a:rPr>
              <a:t>yellow</a:t>
            </a:r>
            <a:r>
              <a:rPr lang="en-US" dirty="0"/>
              <a:t> kill a fellow, </a:t>
            </a:r>
            <a:r>
              <a:rPr lang="en-US" dirty="0">
                <a:solidFill>
                  <a:srgbClr val="FF0000"/>
                </a:solidFill>
              </a:rPr>
              <a:t>Red</a:t>
            </a:r>
            <a:r>
              <a:rPr lang="en-US" dirty="0"/>
              <a:t> and </a:t>
            </a:r>
            <a:r>
              <a:rPr lang="en-US" b="1" dirty="0"/>
              <a:t>Black</a:t>
            </a:r>
            <a:r>
              <a:rPr lang="en-US" dirty="0"/>
              <a:t>, venom lack”</a:t>
            </a:r>
          </a:p>
          <a:p>
            <a:pPr marL="285750" indent="-285750">
              <a:buFont typeface="Arial" panose="020B0604020202020204" pitchFamily="34" charset="0"/>
              <a:buChar char="•"/>
            </a:pPr>
            <a:r>
              <a:rPr lang="en-US" dirty="0"/>
              <a:t>Coral snake colors are always </a:t>
            </a:r>
            <a:r>
              <a:rPr lang="en-US" dirty="0">
                <a:solidFill>
                  <a:srgbClr val="FF0000"/>
                </a:solidFill>
              </a:rPr>
              <a:t>red</a:t>
            </a:r>
            <a:r>
              <a:rPr lang="en-US" dirty="0"/>
              <a:t>, </a:t>
            </a:r>
            <a:r>
              <a:rPr lang="en-US" dirty="0">
                <a:solidFill>
                  <a:srgbClr val="FFC000"/>
                </a:solidFill>
              </a:rPr>
              <a:t>yellow</a:t>
            </a:r>
            <a:r>
              <a:rPr lang="en-US" dirty="0"/>
              <a:t>, then </a:t>
            </a:r>
            <a:r>
              <a:rPr lang="en-US" b="1" dirty="0"/>
              <a:t>black</a:t>
            </a:r>
          </a:p>
          <a:p>
            <a:pPr marL="285750" indent="-285750">
              <a:buFont typeface="Arial" panose="020B0604020202020204" pitchFamily="34" charset="0"/>
              <a:buChar char="•"/>
            </a:pPr>
            <a:r>
              <a:rPr lang="en-US" dirty="0"/>
              <a:t>The King Snake or Milk Snake with no venom is similar looking </a:t>
            </a:r>
            <a:r>
              <a:rPr lang="en-US" dirty="0">
                <a:solidFill>
                  <a:srgbClr val="FF0000"/>
                </a:solidFill>
              </a:rPr>
              <a:t>red snout</a:t>
            </a:r>
          </a:p>
          <a:p>
            <a:pPr marL="285750" indent="-285750">
              <a:buFont typeface="Arial" panose="020B0604020202020204" pitchFamily="34" charset="0"/>
              <a:buChar char="•"/>
            </a:pPr>
            <a:r>
              <a:rPr lang="en-US" dirty="0"/>
              <a:t>Coral snakes are secretive and hide under debris, rotten trees, and will run to avoid human contact</a:t>
            </a:r>
          </a:p>
          <a:p>
            <a:pPr marL="285750" indent="-285750">
              <a:buFont typeface="Arial" panose="020B0604020202020204" pitchFamily="34" charset="0"/>
              <a:buChar char="•"/>
            </a:pPr>
            <a:r>
              <a:rPr lang="en-US" dirty="0"/>
              <a:t>If a coral snake is disturbed it may whip its rounded </a:t>
            </a:r>
            <a:r>
              <a:rPr lang="en-US" b="1" dirty="0"/>
              <a:t>blunt black snout </a:t>
            </a:r>
            <a:r>
              <a:rPr lang="en-US" dirty="0"/>
              <a:t>side-to-side in what appears to be a random motion but is a display warning the snake is about to bite</a:t>
            </a:r>
          </a:p>
          <a:p>
            <a:pPr marL="285750" indent="-285750">
              <a:buFont typeface="Arial" panose="020B0604020202020204" pitchFamily="34" charset="0"/>
              <a:buChar char="•"/>
            </a:pPr>
            <a:r>
              <a:rPr lang="en-US" dirty="0"/>
              <a:t>The coral snake’s rear fangs make it hard to bite and deliver venom</a:t>
            </a:r>
          </a:p>
          <a:p>
            <a:pPr marL="285750" indent="-285750">
              <a:buFont typeface="Arial" panose="020B0604020202020204" pitchFamily="34" charset="0"/>
              <a:buChar char="•"/>
            </a:pPr>
            <a:r>
              <a:rPr lang="en-US" dirty="0"/>
              <a:t>Most hospitals do not keep coral snake antivenin in stock</a:t>
            </a:r>
          </a:p>
        </p:txBody>
      </p:sp>
      <p:pic>
        <p:nvPicPr>
          <p:cNvPr id="7" name="Picture 6" descr="A close-up of a snake&#10;&#10;Description automatically generated with low confidence">
            <a:extLst>
              <a:ext uri="{FF2B5EF4-FFF2-40B4-BE49-F238E27FC236}">
                <a16:creationId xmlns:a16="http://schemas.microsoft.com/office/drawing/2014/main" id="{44285039-B7A0-2A8A-4CD4-6C504E6A96F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04206" y="3152000"/>
            <a:ext cx="4045423" cy="3034067"/>
          </a:xfrm>
          <a:prstGeom prst="rect">
            <a:avLst/>
          </a:prstGeom>
        </p:spPr>
      </p:pic>
      <p:cxnSp>
        <p:nvCxnSpPr>
          <p:cNvPr id="9" name="Straight Arrow Connector 8">
            <a:extLst>
              <a:ext uri="{FF2B5EF4-FFF2-40B4-BE49-F238E27FC236}">
                <a16:creationId xmlns:a16="http://schemas.microsoft.com/office/drawing/2014/main" id="{DE578C18-AD2D-F672-5359-0D6F0263EB9C}"/>
              </a:ext>
            </a:extLst>
          </p:cNvPr>
          <p:cNvCxnSpPr>
            <a:cxnSpLocks/>
          </p:cNvCxnSpPr>
          <p:nvPr/>
        </p:nvCxnSpPr>
        <p:spPr>
          <a:xfrm flipH="1" flipV="1">
            <a:off x="3347634" y="5602637"/>
            <a:ext cx="1698307" cy="13948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3B9371E3-A768-C86C-787F-FCFA216B43D4}"/>
              </a:ext>
            </a:extLst>
          </p:cNvPr>
          <p:cNvCxnSpPr/>
          <p:nvPr/>
        </p:nvCxnSpPr>
        <p:spPr>
          <a:xfrm flipH="1" flipV="1">
            <a:off x="3270142" y="2394488"/>
            <a:ext cx="1775799" cy="334763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A6B30C07-178B-A730-98D8-53B8C04003E9}"/>
              </a:ext>
            </a:extLst>
          </p:cNvPr>
          <p:cNvSpPr txBox="1"/>
          <p:nvPr/>
        </p:nvSpPr>
        <p:spPr>
          <a:xfrm>
            <a:off x="5058855" y="5557456"/>
            <a:ext cx="4666331" cy="369332"/>
          </a:xfrm>
          <a:prstGeom prst="rect">
            <a:avLst/>
          </a:prstGeom>
          <a:noFill/>
        </p:spPr>
        <p:txBody>
          <a:bodyPr wrap="square" rtlCol="0">
            <a:spAutoFit/>
          </a:bodyPr>
          <a:lstStyle/>
          <a:p>
            <a:r>
              <a:rPr lang="en-US" b="1" dirty="0"/>
              <a:t>Blunt Black</a:t>
            </a:r>
            <a:r>
              <a:rPr lang="en-US" dirty="0"/>
              <a:t> </a:t>
            </a:r>
            <a:r>
              <a:rPr lang="en-US" b="1" dirty="0"/>
              <a:t>Snout</a:t>
            </a:r>
            <a:r>
              <a:rPr lang="en-US" dirty="0"/>
              <a:t>, Coral Snake, </a:t>
            </a:r>
            <a:r>
              <a:rPr lang="en-US" i="1" dirty="0"/>
              <a:t>Micrurus fulvius</a:t>
            </a:r>
            <a:endParaRPr lang="en-US" dirty="0"/>
          </a:p>
        </p:txBody>
      </p:sp>
      <p:cxnSp>
        <p:nvCxnSpPr>
          <p:cNvPr id="15" name="Straight Arrow Connector 14">
            <a:extLst>
              <a:ext uri="{FF2B5EF4-FFF2-40B4-BE49-F238E27FC236}">
                <a16:creationId xmlns:a16="http://schemas.microsoft.com/office/drawing/2014/main" id="{6C774053-A870-8AEB-CE0E-D0B11CCFA216}"/>
              </a:ext>
            </a:extLst>
          </p:cNvPr>
          <p:cNvCxnSpPr/>
          <p:nvPr/>
        </p:nvCxnSpPr>
        <p:spPr>
          <a:xfrm flipH="1" flipV="1">
            <a:off x="1232115" y="5114441"/>
            <a:ext cx="3723653" cy="99964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EF2FFA89-4C88-4D43-4A8E-A6AF093674CD}"/>
              </a:ext>
            </a:extLst>
          </p:cNvPr>
          <p:cNvSpPr txBox="1"/>
          <p:nvPr/>
        </p:nvSpPr>
        <p:spPr>
          <a:xfrm>
            <a:off x="4955767" y="5926788"/>
            <a:ext cx="6613718" cy="369332"/>
          </a:xfrm>
          <a:prstGeom prst="rect">
            <a:avLst/>
          </a:prstGeom>
          <a:noFill/>
        </p:spPr>
        <p:txBody>
          <a:bodyPr wrap="square" rtlCol="0">
            <a:spAutoFit/>
          </a:bodyPr>
          <a:lstStyle/>
          <a:p>
            <a:r>
              <a:rPr lang="en-US" b="1" dirty="0">
                <a:solidFill>
                  <a:srgbClr val="FF0000"/>
                </a:solidFill>
              </a:rPr>
              <a:t>Red</a:t>
            </a:r>
            <a:r>
              <a:rPr lang="en-US" dirty="0"/>
              <a:t> </a:t>
            </a:r>
            <a:r>
              <a:rPr lang="en-US" b="1" dirty="0">
                <a:solidFill>
                  <a:srgbClr val="FF0000"/>
                </a:solidFill>
              </a:rPr>
              <a:t>Snout</a:t>
            </a:r>
            <a:r>
              <a:rPr lang="en-US" dirty="0"/>
              <a:t>, King Snake or Milk Snake, Lampropeltis triangulum</a:t>
            </a:r>
          </a:p>
        </p:txBody>
      </p:sp>
    </p:spTree>
    <p:extLst>
      <p:ext uri="{BB962C8B-B14F-4D97-AF65-F5344CB8AC3E}">
        <p14:creationId xmlns:p14="http://schemas.microsoft.com/office/powerpoint/2010/main" val="25855523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08D1DD97-A400-45CA-AFDD-50D9F39260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9"/>
            <a:ext cx="768096" cy="62213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picture containing reptile, snake&#10;&#10;Description automatically generated">
            <a:extLst>
              <a:ext uri="{FF2B5EF4-FFF2-40B4-BE49-F238E27FC236}">
                <a16:creationId xmlns:a16="http://schemas.microsoft.com/office/drawing/2014/main" id="{6E83F7A4-00B9-1D9D-7B23-F2E943853EC5}"/>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088089" y="3264090"/>
            <a:ext cx="6103911" cy="2957250"/>
          </a:xfrm>
          <a:prstGeom prst="rect">
            <a:avLst/>
          </a:prstGeom>
        </p:spPr>
      </p:pic>
      <p:pic>
        <p:nvPicPr>
          <p:cNvPr id="3" name="Picture 2" descr="A picture containing grass, person, outdoor&#10;&#10;Description automatically generated">
            <a:extLst>
              <a:ext uri="{FF2B5EF4-FFF2-40B4-BE49-F238E27FC236}">
                <a16:creationId xmlns:a16="http://schemas.microsoft.com/office/drawing/2014/main" id="{AA0457D4-BB3A-48E8-0302-710411DAEB6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3" b="6115"/>
          <a:stretch/>
        </p:blipFill>
        <p:spPr>
          <a:xfrm>
            <a:off x="926036" y="9"/>
            <a:ext cx="7279913" cy="3895335"/>
          </a:xfrm>
          <a:custGeom>
            <a:avLst/>
            <a:gdLst/>
            <a:ahLst/>
            <a:cxnLst/>
            <a:rect l="l" t="t" r="r" b="b"/>
            <a:pathLst>
              <a:path w="7279913" h="3895335">
                <a:moveTo>
                  <a:pt x="0" y="0"/>
                </a:moveTo>
                <a:lnTo>
                  <a:pt x="7279913" y="0"/>
                </a:lnTo>
                <a:lnTo>
                  <a:pt x="7279913" y="3116976"/>
                </a:lnTo>
                <a:lnTo>
                  <a:pt x="5011287" y="3116976"/>
                </a:lnTo>
                <a:lnTo>
                  <a:pt x="5011287" y="3895335"/>
                </a:lnTo>
                <a:lnTo>
                  <a:pt x="0" y="3895335"/>
                </a:lnTo>
                <a:close/>
              </a:path>
            </a:pathLst>
          </a:custGeom>
        </p:spPr>
      </p:pic>
      <p:sp>
        <p:nvSpPr>
          <p:cNvPr id="16" name="Rectangle 15">
            <a:extLst>
              <a:ext uri="{FF2B5EF4-FFF2-40B4-BE49-F238E27FC236}">
                <a16:creationId xmlns:a16="http://schemas.microsoft.com/office/drawing/2014/main" id="{D04A82B4-1788-4161-90CE-D286F79B14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41417" y="1"/>
            <a:ext cx="3850583" cy="3116984"/>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8EA2A339-30F2-44AF-A8FD-0812F517F4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6036" y="4069422"/>
            <a:ext cx="5001186" cy="215191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70E22F31-5339-4C0C-9306-1FB2AAE863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Rectangle 21">
            <a:extLst>
              <a:ext uri="{FF2B5EF4-FFF2-40B4-BE49-F238E27FC236}">
                <a16:creationId xmlns:a16="http://schemas.microsoft.com/office/drawing/2014/main" id="{0D104D45-72E3-4F72-8494-4401DA9640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extBox 14">
            <a:extLst>
              <a:ext uri="{FF2B5EF4-FFF2-40B4-BE49-F238E27FC236}">
                <a16:creationId xmlns:a16="http://schemas.microsoft.com/office/drawing/2014/main" id="{2435ABC8-2DF6-6D45-7E21-ABAAD531D5D3}"/>
              </a:ext>
            </a:extLst>
          </p:cNvPr>
          <p:cNvSpPr txBox="1"/>
          <p:nvPr/>
        </p:nvSpPr>
        <p:spPr>
          <a:xfrm>
            <a:off x="1215396" y="4360328"/>
            <a:ext cx="2604655" cy="1384995"/>
          </a:xfrm>
          <a:prstGeom prst="rect">
            <a:avLst/>
          </a:prstGeom>
          <a:noFill/>
        </p:spPr>
        <p:txBody>
          <a:bodyPr wrap="square" rtlCol="0">
            <a:spAutoFit/>
          </a:bodyPr>
          <a:lstStyle/>
          <a:p>
            <a:r>
              <a:rPr lang="en-US" sz="2800" b="1" dirty="0"/>
              <a:t>Coral Snakes</a:t>
            </a:r>
          </a:p>
          <a:p>
            <a:r>
              <a:rPr lang="en-US" sz="2800" b="1" dirty="0"/>
              <a:t>Nothing to play with!</a:t>
            </a:r>
          </a:p>
        </p:txBody>
      </p:sp>
      <p:sp>
        <p:nvSpPr>
          <p:cNvPr id="17" name="TextBox 16">
            <a:extLst>
              <a:ext uri="{FF2B5EF4-FFF2-40B4-BE49-F238E27FC236}">
                <a16:creationId xmlns:a16="http://schemas.microsoft.com/office/drawing/2014/main" id="{F7CED608-C966-B91A-A8EF-24174D05D42E}"/>
              </a:ext>
            </a:extLst>
          </p:cNvPr>
          <p:cNvSpPr txBox="1"/>
          <p:nvPr/>
        </p:nvSpPr>
        <p:spPr>
          <a:xfrm>
            <a:off x="8901265" y="316597"/>
            <a:ext cx="2595419" cy="2677656"/>
          </a:xfrm>
          <a:prstGeom prst="rect">
            <a:avLst/>
          </a:prstGeom>
          <a:noFill/>
        </p:spPr>
        <p:txBody>
          <a:bodyPr wrap="square" rtlCol="0">
            <a:spAutoFit/>
          </a:bodyPr>
          <a:lstStyle/>
          <a:p>
            <a:r>
              <a:rPr lang="en-US" sz="2800" dirty="0"/>
              <a:t>Note “</a:t>
            </a:r>
            <a:r>
              <a:rPr lang="en-US" sz="2800" dirty="0">
                <a:solidFill>
                  <a:srgbClr val="FF0000"/>
                </a:solidFill>
              </a:rPr>
              <a:t>red</a:t>
            </a:r>
            <a:r>
              <a:rPr lang="en-US" sz="2800" dirty="0"/>
              <a:t> on </a:t>
            </a:r>
            <a:r>
              <a:rPr lang="en-US" sz="2800" dirty="0">
                <a:solidFill>
                  <a:srgbClr val="FFFF00"/>
                </a:solidFill>
              </a:rPr>
              <a:t>yellow</a:t>
            </a:r>
            <a:r>
              <a:rPr lang="en-US" sz="2800" dirty="0"/>
              <a:t>” coloration with thin </a:t>
            </a:r>
            <a:r>
              <a:rPr lang="en-US" sz="2800" dirty="0">
                <a:solidFill>
                  <a:srgbClr val="FFFF00"/>
                </a:solidFill>
              </a:rPr>
              <a:t>yellow</a:t>
            </a:r>
            <a:r>
              <a:rPr lang="en-US" sz="2800" dirty="0"/>
              <a:t> stripes, and a </a:t>
            </a:r>
            <a:r>
              <a:rPr lang="en-US" sz="2800" b="1" dirty="0"/>
              <a:t>black</a:t>
            </a:r>
            <a:r>
              <a:rPr lang="en-US" sz="2800" dirty="0"/>
              <a:t> snout</a:t>
            </a:r>
          </a:p>
        </p:txBody>
      </p:sp>
      <p:cxnSp>
        <p:nvCxnSpPr>
          <p:cNvPr id="21" name="Straight Arrow Connector 20">
            <a:extLst>
              <a:ext uri="{FF2B5EF4-FFF2-40B4-BE49-F238E27FC236}">
                <a16:creationId xmlns:a16="http://schemas.microsoft.com/office/drawing/2014/main" id="{9AFDE742-31C9-C81F-7E08-C7B80753C631}"/>
              </a:ext>
            </a:extLst>
          </p:cNvPr>
          <p:cNvCxnSpPr/>
          <p:nvPr/>
        </p:nvCxnSpPr>
        <p:spPr>
          <a:xfrm flipH="1" flipV="1">
            <a:off x="1942802" y="2324746"/>
            <a:ext cx="2869422" cy="212813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B3C62F83-A6C2-25D5-377D-1B7E8C2E54F2}"/>
              </a:ext>
            </a:extLst>
          </p:cNvPr>
          <p:cNvCxnSpPr>
            <a:cxnSpLocks/>
          </p:cNvCxnSpPr>
          <p:nvPr/>
        </p:nvCxnSpPr>
        <p:spPr>
          <a:xfrm flipV="1">
            <a:off x="4964624" y="2131017"/>
            <a:ext cx="1123465" cy="247426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26FA3186-82FD-8EEF-838F-2BB301F688B0}"/>
              </a:ext>
            </a:extLst>
          </p:cNvPr>
          <p:cNvCxnSpPr>
            <a:cxnSpLocks/>
          </p:cNvCxnSpPr>
          <p:nvPr/>
        </p:nvCxnSpPr>
        <p:spPr>
          <a:xfrm>
            <a:off x="5117024" y="4757683"/>
            <a:ext cx="3314054" cy="97669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140131D7-A688-933F-8B01-E5F68AB73661}"/>
              </a:ext>
            </a:extLst>
          </p:cNvPr>
          <p:cNvSpPr txBox="1"/>
          <p:nvPr/>
        </p:nvSpPr>
        <p:spPr>
          <a:xfrm>
            <a:off x="4483175" y="4544898"/>
            <a:ext cx="780923" cy="646331"/>
          </a:xfrm>
          <a:prstGeom prst="rect">
            <a:avLst/>
          </a:prstGeom>
          <a:noFill/>
        </p:spPr>
        <p:txBody>
          <a:bodyPr wrap="square" rtlCol="0">
            <a:spAutoFit/>
          </a:bodyPr>
          <a:lstStyle/>
          <a:p>
            <a:r>
              <a:rPr lang="en-US" dirty="0"/>
              <a:t>Black Snout</a:t>
            </a:r>
          </a:p>
        </p:txBody>
      </p:sp>
    </p:spTree>
    <p:extLst>
      <p:ext uri="{BB962C8B-B14F-4D97-AF65-F5344CB8AC3E}">
        <p14:creationId xmlns:p14="http://schemas.microsoft.com/office/powerpoint/2010/main" val="1121372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00B5AE2-C5CC-499C-8F2D-249888BE2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BA7A3698-B350-40E5-8475-9BCC41A089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a:extLst>
              <a:ext uri="{FF2B5EF4-FFF2-40B4-BE49-F238E27FC236}">
                <a16:creationId xmlns:a16="http://schemas.microsoft.com/office/drawing/2014/main" id="{0AC655C7-EC94-4BE6-84C8-2F9EFBBB27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6" name="Rectangle 15">
            <a:extLst>
              <a:ext uri="{FF2B5EF4-FFF2-40B4-BE49-F238E27FC236}">
                <a16:creationId xmlns:a16="http://schemas.microsoft.com/office/drawing/2014/main" id="{10162E77-11AD-44A7-84EC-40C59EEFBD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erson in a hospital bed&#10;&#10;Description automatically generated with medium confidence">
            <a:extLst>
              <a:ext uri="{FF2B5EF4-FFF2-40B4-BE49-F238E27FC236}">
                <a16:creationId xmlns:a16="http://schemas.microsoft.com/office/drawing/2014/main" id="{673D4C70-78B0-920C-282E-E45F5251D882}"/>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33999" y="640081"/>
            <a:ext cx="6909801" cy="5314406"/>
          </a:xfrm>
          <a:prstGeom prst="rect">
            <a:avLst/>
          </a:prstGeom>
        </p:spPr>
      </p:pic>
      <p:cxnSp>
        <p:nvCxnSpPr>
          <p:cNvPr id="18" name="Straight Connector 17">
            <a:extLst>
              <a:ext uri="{FF2B5EF4-FFF2-40B4-BE49-F238E27FC236}">
                <a16:creationId xmlns:a16="http://schemas.microsoft.com/office/drawing/2014/main" id="{5AB158E9-1B40-4CD6-95F0-95CA11DF7B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92143" y="2085703"/>
            <a:ext cx="356616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1C05F2AB-8632-9CE8-81BE-D1F942A0848A}"/>
              </a:ext>
            </a:extLst>
          </p:cNvPr>
          <p:cNvSpPr txBox="1"/>
          <p:nvPr/>
        </p:nvSpPr>
        <p:spPr>
          <a:xfrm>
            <a:off x="7859485" y="2198913"/>
            <a:ext cx="3690257" cy="3755565"/>
          </a:xfrm>
          <a:prstGeom prst="rect">
            <a:avLst/>
          </a:prstGeom>
        </p:spPr>
        <p:txBody>
          <a:bodyPr vert="horz" lIns="0" tIns="45720" rIns="0" bIns="45720" rtlCol="0">
            <a:normAutofit/>
          </a:bodyPr>
          <a:lstStyle/>
          <a:p>
            <a:pPr defTabSz="914400">
              <a:lnSpc>
                <a:spcPct val="90000"/>
              </a:lnSpc>
              <a:spcAft>
                <a:spcPts val="600"/>
              </a:spcAft>
              <a:buClr>
                <a:schemeClr val="accent1"/>
              </a:buClr>
              <a:buFont typeface="Calibri" panose="020F0502020204030204" pitchFamily="34" charset="0"/>
            </a:pPr>
            <a:r>
              <a:rPr lang="en-US" sz="1300" b="1" dirty="0">
                <a:solidFill>
                  <a:schemeClr val="tx1">
                    <a:lumMod val="75000"/>
                    <a:lumOff val="25000"/>
                  </a:schemeClr>
                </a:solidFill>
              </a:rPr>
              <a:t>An Alabama father of six is paralyzed and fighting for his life after being bitten by one of the deadliest snakes in the country. </a:t>
            </a:r>
          </a:p>
          <a:p>
            <a:pPr defTabSz="914400">
              <a:lnSpc>
                <a:spcPct val="90000"/>
              </a:lnSpc>
              <a:spcAft>
                <a:spcPts val="600"/>
              </a:spcAft>
              <a:buClr>
                <a:schemeClr val="accent1"/>
              </a:buClr>
              <a:buFont typeface="Calibri" panose="020F0502020204030204" pitchFamily="34" charset="0"/>
            </a:pPr>
            <a:r>
              <a:rPr lang="en-US" sz="1300" dirty="0">
                <a:solidFill>
                  <a:schemeClr val="tx1">
                    <a:lumMod val="75000"/>
                    <a:lumOff val="25000"/>
                  </a:schemeClr>
                </a:solidFill>
              </a:rPr>
              <a:t>Jeffrey Phillips’ children discovered the reptile outside of his Gilbertown, Alabama, home last week, </a:t>
            </a:r>
            <a:r>
              <a:rPr lang="en-US" sz="1300" dirty="0"/>
              <a:t>according to WTOK. </a:t>
            </a:r>
            <a:r>
              <a:rPr lang="en-US" sz="1300" b="1" dirty="0"/>
              <a:t>He decided to hold onto the snake — which he thought was a harmless kingsnake</a:t>
            </a:r>
            <a:r>
              <a:rPr lang="en-US" sz="1300" dirty="0"/>
              <a:t>, WALA reported </a:t>
            </a:r>
            <a:r>
              <a:rPr lang="en-US" sz="1300" dirty="0">
                <a:solidFill>
                  <a:schemeClr val="tx1">
                    <a:lumMod val="75000"/>
                    <a:lumOff val="25000"/>
                  </a:schemeClr>
                </a:solidFill>
              </a:rPr>
              <a:t>— to give to his older brother, who used to own reptiles as pets. </a:t>
            </a:r>
          </a:p>
          <a:p>
            <a:pPr defTabSz="914400">
              <a:lnSpc>
                <a:spcPct val="90000"/>
              </a:lnSpc>
              <a:spcAft>
                <a:spcPts val="600"/>
              </a:spcAft>
              <a:buClr>
                <a:schemeClr val="accent1"/>
              </a:buClr>
              <a:buFont typeface="Calibri" panose="020F0502020204030204" pitchFamily="34" charset="0"/>
            </a:pPr>
            <a:r>
              <a:rPr lang="en-US" sz="1300" dirty="0">
                <a:solidFill>
                  <a:schemeClr val="tx1">
                    <a:lumMod val="75000"/>
                    <a:lumOff val="25000"/>
                  </a:schemeClr>
                </a:solidFill>
              </a:rPr>
              <a:t>“Jeff went to pick it up and told him he didn’t really need to pick it up, but he did and he actually was holding it and he let the children touch the snake,” his mother, Judy Kell, told WTOK. </a:t>
            </a:r>
            <a:r>
              <a:rPr lang="en-US" sz="1300" b="1" dirty="0">
                <a:solidFill>
                  <a:schemeClr val="tx1">
                    <a:lumMod val="75000"/>
                    <a:lumOff val="25000"/>
                  </a:schemeClr>
                </a:solidFill>
              </a:rPr>
              <a:t>“Not knowing that it was a coral snake, he thought it was just a kingsnake.” </a:t>
            </a:r>
          </a:p>
          <a:p>
            <a:pPr defTabSz="914400">
              <a:lnSpc>
                <a:spcPct val="90000"/>
              </a:lnSpc>
              <a:spcAft>
                <a:spcPts val="600"/>
              </a:spcAft>
              <a:buClr>
                <a:schemeClr val="accent1"/>
              </a:buClr>
              <a:buFont typeface="Calibri" panose="020F0502020204030204" pitchFamily="34" charset="0"/>
            </a:pPr>
            <a:r>
              <a:rPr lang="en-US" sz="1300" b="1" dirty="0">
                <a:solidFill>
                  <a:schemeClr val="tx1">
                    <a:lumMod val="75000"/>
                    <a:lumOff val="25000"/>
                  </a:schemeClr>
                </a:solidFill>
              </a:rPr>
              <a:t>After the red, yellow and black striped snake bit him, Phillips was paralyzed and rushed to nearby Anderson Hospital, where he is currently being treated in the intensive care unit</a:t>
            </a:r>
            <a:r>
              <a:rPr lang="en-US" sz="1300" dirty="0">
                <a:solidFill>
                  <a:schemeClr val="tx1">
                    <a:lumMod val="75000"/>
                    <a:lumOff val="25000"/>
                  </a:schemeClr>
                </a:solidFill>
              </a:rPr>
              <a:t>, Kell told WTOK. </a:t>
            </a:r>
          </a:p>
        </p:txBody>
      </p:sp>
      <p:sp>
        <p:nvSpPr>
          <p:cNvPr id="20" name="Rectangle 19">
            <a:extLst>
              <a:ext uri="{FF2B5EF4-FFF2-40B4-BE49-F238E27FC236}">
                <a16:creationId xmlns:a16="http://schemas.microsoft.com/office/drawing/2014/main" id="{6329CBCE-21AE-419D-AC1F-8ACF510A66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Rectangle 21">
            <a:extLst>
              <a:ext uri="{FF2B5EF4-FFF2-40B4-BE49-F238E27FC236}">
                <a16:creationId xmlns:a16="http://schemas.microsoft.com/office/drawing/2014/main" id="{FF2DA012-1414-493D-888F-5D99D0BDA3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extBox 1">
            <a:extLst>
              <a:ext uri="{FF2B5EF4-FFF2-40B4-BE49-F238E27FC236}">
                <a16:creationId xmlns:a16="http://schemas.microsoft.com/office/drawing/2014/main" id="{9C3EF5DB-93F1-31FB-C3ED-0BD24A6EBA0F}"/>
              </a:ext>
            </a:extLst>
          </p:cNvPr>
          <p:cNvSpPr txBox="1"/>
          <p:nvPr/>
        </p:nvSpPr>
        <p:spPr>
          <a:xfrm>
            <a:off x="7973878" y="736169"/>
            <a:ext cx="2936929" cy="1384995"/>
          </a:xfrm>
          <a:prstGeom prst="rect">
            <a:avLst/>
          </a:prstGeom>
          <a:noFill/>
        </p:spPr>
        <p:txBody>
          <a:bodyPr wrap="square" rtlCol="0">
            <a:spAutoFit/>
          </a:bodyPr>
          <a:lstStyle/>
          <a:p>
            <a:r>
              <a:rPr lang="en-US" sz="2800" dirty="0"/>
              <a:t>As Bill Engvall would say, “Here is your sign.”</a:t>
            </a:r>
          </a:p>
        </p:txBody>
      </p:sp>
    </p:spTree>
    <p:extLst>
      <p:ext uri="{BB962C8B-B14F-4D97-AF65-F5344CB8AC3E}">
        <p14:creationId xmlns:p14="http://schemas.microsoft.com/office/powerpoint/2010/main" val="9926719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96CD800-C8BF-41B5-983A-3B3D95FA99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ED36A27B-61AE-4AA1-8BD6-7310E072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5" name="Straight Connector 14">
            <a:extLst>
              <a:ext uri="{FF2B5EF4-FFF2-40B4-BE49-F238E27FC236}">
                <a16:creationId xmlns:a16="http://schemas.microsoft.com/office/drawing/2014/main" id="{511BC4C5-EB16-4C0B-83E6-96A39848CF1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7" name="Rectangle 16">
            <a:extLst>
              <a:ext uri="{FF2B5EF4-FFF2-40B4-BE49-F238E27FC236}">
                <a16:creationId xmlns:a16="http://schemas.microsoft.com/office/drawing/2014/main" id="{20E9A622-9996-4927-BBCD-AEE2687BE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51DE3FC3-BAC1-4105-9620-4FB64EDCE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59027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TextBox 5">
            <a:extLst>
              <a:ext uri="{FF2B5EF4-FFF2-40B4-BE49-F238E27FC236}">
                <a16:creationId xmlns:a16="http://schemas.microsoft.com/office/drawing/2014/main" id="{50A4F9CF-6FED-C189-E249-6A3C46BD3054}"/>
              </a:ext>
            </a:extLst>
          </p:cNvPr>
          <p:cNvSpPr txBox="1"/>
          <p:nvPr/>
        </p:nvSpPr>
        <p:spPr>
          <a:xfrm>
            <a:off x="492371" y="2653800"/>
            <a:ext cx="3735500" cy="3335519"/>
          </a:xfrm>
          <a:prstGeom prst="rect">
            <a:avLst/>
          </a:prstGeom>
        </p:spPr>
        <p:txBody>
          <a:bodyPr vert="horz" lIns="0" tIns="45720" rIns="0" bIns="45720" rtlCol="0">
            <a:normAutofit/>
          </a:bodyPr>
          <a:lstStyle/>
          <a:p>
            <a:pPr defTabSz="914400">
              <a:lnSpc>
                <a:spcPct val="90000"/>
              </a:lnSpc>
              <a:spcAft>
                <a:spcPts val="600"/>
              </a:spcAft>
              <a:buClr>
                <a:schemeClr val="accent1"/>
              </a:buClr>
              <a:buFont typeface="Calibri" panose="020F0502020204030204" pitchFamily="34" charset="0"/>
            </a:pPr>
            <a:r>
              <a:rPr lang="en-US" sz="2800" b="1" dirty="0">
                <a:solidFill>
                  <a:srgbClr val="FFFFFF"/>
                </a:solidFill>
              </a:rPr>
              <a:t>Note long extendable pit viper fangs </a:t>
            </a:r>
          </a:p>
          <a:p>
            <a:pPr defTabSz="914400">
              <a:lnSpc>
                <a:spcPct val="90000"/>
              </a:lnSpc>
              <a:spcAft>
                <a:spcPts val="600"/>
              </a:spcAft>
              <a:buClr>
                <a:schemeClr val="accent1"/>
              </a:buClr>
              <a:buFont typeface="Calibri" panose="020F0502020204030204" pitchFamily="34" charset="0"/>
            </a:pPr>
            <a:endParaRPr lang="en-US" sz="2800" b="1" dirty="0">
              <a:solidFill>
                <a:srgbClr val="FFFFFF"/>
              </a:solidFill>
            </a:endParaRPr>
          </a:p>
        </p:txBody>
      </p:sp>
      <p:sp>
        <p:nvSpPr>
          <p:cNvPr id="21" name="Rectangle 20">
            <a:extLst>
              <a:ext uri="{FF2B5EF4-FFF2-40B4-BE49-F238E27FC236}">
                <a16:creationId xmlns:a16="http://schemas.microsoft.com/office/drawing/2014/main" id="{CEF02B21-6D04-4A6A-B03E-CF7642D591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0679"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3" name="Picture 2" descr="A picture containing reptile, snake, grey&#10;&#10;Description automatically generated">
            <a:extLst>
              <a:ext uri="{FF2B5EF4-FFF2-40B4-BE49-F238E27FC236}">
                <a16:creationId xmlns:a16="http://schemas.microsoft.com/office/drawing/2014/main" id="{2BAE2A45-C878-E87B-4A7F-59A1DF6480F8}"/>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b="-2"/>
          <a:stretch/>
        </p:blipFill>
        <p:spPr>
          <a:xfrm>
            <a:off x="4812161" y="-2655"/>
            <a:ext cx="3606643" cy="3358597"/>
          </a:xfrm>
          <a:prstGeom prst="rect">
            <a:avLst/>
          </a:prstGeom>
        </p:spPr>
      </p:pic>
      <p:sp>
        <p:nvSpPr>
          <p:cNvPr id="23" name="Rectangle 22">
            <a:extLst>
              <a:ext uri="{FF2B5EF4-FFF2-40B4-BE49-F238E27FC236}">
                <a16:creationId xmlns:a16="http://schemas.microsoft.com/office/drawing/2014/main" id="{97E39010-823C-439A-B438-FEEDF54908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76279" y="0"/>
            <a:ext cx="3610035" cy="335594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reptile, snake, outdoor&#10;&#10;Description automatically generated">
            <a:extLst>
              <a:ext uri="{FF2B5EF4-FFF2-40B4-BE49-F238E27FC236}">
                <a16:creationId xmlns:a16="http://schemas.microsoft.com/office/drawing/2014/main" id="{B6909689-0EEF-2F74-A5AD-79883E2912B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2"/>
          <a:stretch/>
        </p:blipFill>
        <p:spPr>
          <a:xfrm>
            <a:off x="4812161" y="3504904"/>
            <a:ext cx="7374154" cy="3353096"/>
          </a:xfrm>
          <a:prstGeom prst="rect">
            <a:avLst/>
          </a:prstGeom>
        </p:spPr>
      </p:pic>
      <p:cxnSp>
        <p:nvCxnSpPr>
          <p:cNvPr id="9" name="Straight Arrow Connector 8">
            <a:extLst>
              <a:ext uri="{FF2B5EF4-FFF2-40B4-BE49-F238E27FC236}">
                <a16:creationId xmlns:a16="http://schemas.microsoft.com/office/drawing/2014/main" id="{CD6C45FC-9E56-5367-1E10-3E96F45A70A7}"/>
              </a:ext>
            </a:extLst>
          </p:cNvPr>
          <p:cNvCxnSpPr/>
          <p:nvPr/>
        </p:nvCxnSpPr>
        <p:spPr>
          <a:xfrm>
            <a:off x="2417736" y="3355942"/>
            <a:ext cx="8578311" cy="1781746"/>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0245F94B-79D5-447C-F873-03F732E08B8B}"/>
              </a:ext>
            </a:extLst>
          </p:cNvPr>
          <p:cNvSpPr txBox="1"/>
          <p:nvPr/>
        </p:nvSpPr>
        <p:spPr>
          <a:xfrm>
            <a:off x="8981268" y="1367186"/>
            <a:ext cx="2960176" cy="369332"/>
          </a:xfrm>
          <a:prstGeom prst="rect">
            <a:avLst/>
          </a:prstGeom>
          <a:noFill/>
        </p:spPr>
        <p:txBody>
          <a:bodyPr wrap="square" rtlCol="0">
            <a:spAutoFit/>
          </a:bodyPr>
          <a:lstStyle/>
          <a:p>
            <a:r>
              <a:rPr lang="en-US" dirty="0"/>
              <a:t>Coral Snake, note </a:t>
            </a:r>
            <a:r>
              <a:rPr lang="en-US" b="1" dirty="0"/>
              <a:t>black</a:t>
            </a:r>
            <a:r>
              <a:rPr lang="en-US" dirty="0"/>
              <a:t> snout</a:t>
            </a:r>
          </a:p>
        </p:txBody>
      </p:sp>
    </p:spTree>
    <p:extLst>
      <p:ext uri="{BB962C8B-B14F-4D97-AF65-F5344CB8AC3E}">
        <p14:creationId xmlns:p14="http://schemas.microsoft.com/office/powerpoint/2010/main" val="22533178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hand holding a rock&#10;&#10;Description automatically generated with low confidence">
            <a:extLst>
              <a:ext uri="{FF2B5EF4-FFF2-40B4-BE49-F238E27FC236}">
                <a16:creationId xmlns:a16="http://schemas.microsoft.com/office/drawing/2014/main" id="{2F6D569F-0337-5FC6-EA09-8FFF60B33DC2}"/>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162052" y="3272588"/>
            <a:ext cx="6105382" cy="3585411"/>
          </a:xfrm>
          <a:prstGeom prst="rect">
            <a:avLst/>
          </a:prstGeom>
        </p:spPr>
      </p:pic>
      <p:pic>
        <p:nvPicPr>
          <p:cNvPr id="6" name="Picture 5" descr="A picture containing indoor, person, underpants&#10;&#10;Description automatically generated">
            <a:extLst>
              <a:ext uri="{FF2B5EF4-FFF2-40B4-BE49-F238E27FC236}">
                <a16:creationId xmlns:a16="http://schemas.microsoft.com/office/drawing/2014/main" id="{AEE2F2C1-F2D6-783B-4DAF-9E6D0C9454E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0" y="9"/>
            <a:ext cx="7279893" cy="3895335"/>
          </a:xfrm>
          <a:custGeom>
            <a:avLst/>
            <a:gdLst/>
            <a:ahLst/>
            <a:cxnLst/>
            <a:rect l="l" t="t" r="r" b="b"/>
            <a:pathLst>
              <a:path w="7279913" h="3895335">
                <a:moveTo>
                  <a:pt x="0" y="0"/>
                </a:moveTo>
                <a:lnTo>
                  <a:pt x="7279913" y="0"/>
                </a:lnTo>
                <a:lnTo>
                  <a:pt x="7279913" y="3116976"/>
                </a:lnTo>
                <a:lnTo>
                  <a:pt x="5011287" y="3116976"/>
                </a:lnTo>
                <a:lnTo>
                  <a:pt x="5011287" y="3895335"/>
                </a:lnTo>
                <a:lnTo>
                  <a:pt x="0" y="3895335"/>
                </a:lnTo>
                <a:close/>
              </a:path>
            </a:pathLst>
          </a:custGeom>
        </p:spPr>
      </p:pic>
      <p:pic>
        <p:nvPicPr>
          <p:cNvPr id="4" name="Picture 3">
            <a:extLst>
              <a:ext uri="{FF2B5EF4-FFF2-40B4-BE49-F238E27FC236}">
                <a16:creationId xmlns:a16="http://schemas.microsoft.com/office/drawing/2014/main" id="{EE263CB3-B24A-1F81-6F77-67834C0B2EB3}"/>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r="-1" b="-1"/>
          <a:stretch/>
        </p:blipFill>
        <p:spPr>
          <a:xfrm>
            <a:off x="7458302" y="-22547"/>
            <a:ext cx="3809132" cy="3139531"/>
          </a:xfrm>
          <a:prstGeom prst="rect">
            <a:avLst/>
          </a:prstGeom>
        </p:spPr>
      </p:pic>
      <p:sp>
        <p:nvSpPr>
          <p:cNvPr id="11" name="Rectangle 10">
            <a:extLst>
              <a:ext uri="{FF2B5EF4-FFF2-40B4-BE49-F238E27FC236}">
                <a16:creationId xmlns:a16="http://schemas.microsoft.com/office/drawing/2014/main" id="{36A1CAC3-A129-43F8-8881-63D3E319A7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69422"/>
            <a:ext cx="5001186" cy="2788578"/>
          </a:xfrm>
          <a:prstGeom prst="rect">
            <a:avLst/>
          </a:prstGeom>
          <a:solidFill>
            <a:srgbClr val="76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5CCE41C-FBFB-44B8-BE25-7F555613C1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23904" y="0"/>
            <a:ext cx="768096"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E3BB8C3C-A7E2-6D4C-C851-289CC74C82FB}"/>
              </a:ext>
            </a:extLst>
          </p:cNvPr>
          <p:cNvSpPr txBox="1"/>
          <p:nvPr/>
        </p:nvSpPr>
        <p:spPr>
          <a:xfrm>
            <a:off x="288209" y="4827723"/>
            <a:ext cx="4424767" cy="1569660"/>
          </a:xfrm>
          <a:prstGeom prst="rect">
            <a:avLst/>
          </a:prstGeom>
          <a:noFill/>
        </p:spPr>
        <p:txBody>
          <a:bodyPr wrap="square" rtlCol="0">
            <a:spAutoFit/>
          </a:bodyPr>
          <a:lstStyle/>
          <a:p>
            <a:r>
              <a:rPr lang="en-US" sz="2400" b="1" dirty="0"/>
              <a:t>Pit viper hemotoxic venom rapidly causes swelling, digestion of blood, and tissue of the affected area</a:t>
            </a:r>
          </a:p>
        </p:txBody>
      </p:sp>
    </p:spTree>
    <p:extLst>
      <p:ext uri="{BB962C8B-B14F-4D97-AF65-F5344CB8AC3E}">
        <p14:creationId xmlns:p14="http://schemas.microsoft.com/office/powerpoint/2010/main" val="37191030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796CD800-C8BF-41B5-983A-3B3D95FA99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a:extLst>
              <a:ext uri="{FF2B5EF4-FFF2-40B4-BE49-F238E27FC236}">
                <a16:creationId xmlns:a16="http://schemas.microsoft.com/office/drawing/2014/main" id="{ED36A27B-61AE-4AA1-8BD6-7310E072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8" name="Straight Connector 17">
            <a:extLst>
              <a:ext uri="{FF2B5EF4-FFF2-40B4-BE49-F238E27FC236}">
                <a16:creationId xmlns:a16="http://schemas.microsoft.com/office/drawing/2014/main" id="{511BC4C5-EB16-4C0B-83E6-96A39848CF1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20" name="Rectangle 19">
            <a:extLst>
              <a:ext uri="{FF2B5EF4-FFF2-40B4-BE49-F238E27FC236}">
                <a16:creationId xmlns:a16="http://schemas.microsoft.com/office/drawing/2014/main" id="{20E9A622-9996-4927-BBCD-AEE2687BE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51DE3FC3-BAC1-4105-9620-4FB64EDCE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59027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TextBox 4">
            <a:extLst>
              <a:ext uri="{FF2B5EF4-FFF2-40B4-BE49-F238E27FC236}">
                <a16:creationId xmlns:a16="http://schemas.microsoft.com/office/drawing/2014/main" id="{EC489E8F-21E1-3FB4-37B7-5883776B1EA0}"/>
              </a:ext>
            </a:extLst>
          </p:cNvPr>
          <p:cNvSpPr txBox="1"/>
          <p:nvPr/>
        </p:nvSpPr>
        <p:spPr>
          <a:xfrm>
            <a:off x="427402" y="457686"/>
            <a:ext cx="3735500" cy="6127841"/>
          </a:xfrm>
          <a:prstGeom prst="rect">
            <a:avLst/>
          </a:prstGeom>
        </p:spPr>
        <p:txBody>
          <a:bodyPr vert="horz" lIns="0" tIns="45720" rIns="0" bIns="45720" rtlCol="0">
            <a:noAutofit/>
          </a:bodyPr>
          <a:lstStyle/>
          <a:p>
            <a:pPr marL="285750" indent="-285750" defTabSz="914400">
              <a:lnSpc>
                <a:spcPct val="90000"/>
              </a:lnSpc>
              <a:spcAft>
                <a:spcPts val="600"/>
              </a:spcAft>
              <a:buClr>
                <a:schemeClr val="accent1"/>
              </a:buClr>
              <a:buFont typeface="Calibri" panose="020F0502020204030204" pitchFamily="34" charset="0"/>
              <a:buChar char="•"/>
            </a:pPr>
            <a:r>
              <a:rPr lang="en-US" sz="2000" dirty="0">
                <a:solidFill>
                  <a:srgbClr val="FFFFFF"/>
                </a:solidFill>
              </a:rPr>
              <a:t>The </a:t>
            </a:r>
            <a:r>
              <a:rPr lang="en-US" sz="2000" b="1" dirty="0">
                <a:solidFill>
                  <a:srgbClr val="FFFFFF"/>
                </a:solidFill>
              </a:rPr>
              <a:t>Cottonmouth </a:t>
            </a:r>
            <a:r>
              <a:rPr lang="en-US" sz="2000" dirty="0">
                <a:solidFill>
                  <a:srgbClr val="FFFFFF"/>
                </a:solidFill>
              </a:rPr>
              <a:t>(</a:t>
            </a:r>
            <a:r>
              <a:rPr lang="en-US" sz="2000" dirty="0">
                <a:solidFill>
                  <a:schemeClr val="bg1"/>
                </a:solidFill>
              </a:rPr>
              <a:t>Agkistrodon piscivorus)</a:t>
            </a:r>
            <a:r>
              <a:rPr lang="en-US" sz="2000" dirty="0">
                <a:solidFill>
                  <a:srgbClr val="FFFFFF"/>
                </a:solidFill>
              </a:rPr>
              <a:t>, also called “</a:t>
            </a:r>
            <a:r>
              <a:rPr lang="en-US" sz="2000" b="1" dirty="0">
                <a:solidFill>
                  <a:srgbClr val="FFFFFF"/>
                </a:solidFill>
              </a:rPr>
              <a:t>water moccasin</a:t>
            </a:r>
            <a:r>
              <a:rPr lang="en-US" sz="2000" dirty="0">
                <a:solidFill>
                  <a:srgbClr val="FFFFFF"/>
                </a:solidFill>
              </a:rPr>
              <a:t>,” is a fast, aggressive pit viper, and readily attacks intruders</a:t>
            </a:r>
          </a:p>
          <a:p>
            <a:pPr marL="285750" indent="-285750" defTabSz="914400">
              <a:lnSpc>
                <a:spcPct val="90000"/>
              </a:lnSpc>
              <a:spcAft>
                <a:spcPts val="600"/>
              </a:spcAft>
              <a:buClr>
                <a:schemeClr val="accent1"/>
              </a:buClr>
              <a:buFont typeface="Calibri" panose="020F0502020204030204" pitchFamily="34" charset="0"/>
              <a:buChar char="•"/>
            </a:pPr>
            <a:r>
              <a:rPr lang="en-US" sz="2000" dirty="0">
                <a:solidFill>
                  <a:srgbClr val="FFFFFF"/>
                </a:solidFill>
              </a:rPr>
              <a:t>“</a:t>
            </a:r>
            <a:r>
              <a:rPr lang="en-US" sz="2000" b="1" dirty="0">
                <a:solidFill>
                  <a:srgbClr val="FFFFFF"/>
                </a:solidFill>
              </a:rPr>
              <a:t>Water moccasins</a:t>
            </a:r>
            <a:r>
              <a:rPr lang="en-US" sz="2000" dirty="0">
                <a:solidFill>
                  <a:srgbClr val="FFFFFF"/>
                </a:solidFill>
              </a:rPr>
              <a:t>” have a thick, heavy body with a thin tail</a:t>
            </a:r>
          </a:p>
          <a:p>
            <a:pPr marL="285750" indent="-285750" defTabSz="914400">
              <a:lnSpc>
                <a:spcPct val="90000"/>
              </a:lnSpc>
              <a:spcAft>
                <a:spcPts val="600"/>
              </a:spcAft>
              <a:buClr>
                <a:schemeClr val="accent1"/>
              </a:buClr>
              <a:buFont typeface="Calibri" panose="020F0502020204030204" pitchFamily="34" charset="0"/>
              <a:buChar char="•"/>
            </a:pPr>
            <a:r>
              <a:rPr lang="en-US" sz="2000" dirty="0">
                <a:solidFill>
                  <a:srgbClr val="FFFFFF"/>
                </a:solidFill>
              </a:rPr>
              <a:t>Colors are brown, olive to grayish/black with a thin tail </a:t>
            </a:r>
          </a:p>
          <a:p>
            <a:pPr marL="285750" indent="-285750" defTabSz="914400">
              <a:lnSpc>
                <a:spcPct val="90000"/>
              </a:lnSpc>
              <a:spcAft>
                <a:spcPts val="600"/>
              </a:spcAft>
              <a:buClr>
                <a:schemeClr val="accent1"/>
              </a:buClr>
              <a:buFont typeface="Calibri" panose="020F0502020204030204" pitchFamily="34" charset="0"/>
              <a:buChar char="•"/>
            </a:pPr>
            <a:r>
              <a:rPr lang="en-US" sz="2000" dirty="0">
                <a:solidFill>
                  <a:srgbClr val="FFFFFF"/>
                </a:solidFill>
              </a:rPr>
              <a:t>They have </a:t>
            </a:r>
            <a:r>
              <a:rPr lang="en-US" sz="2000" b="1" u="sng" dirty="0">
                <a:solidFill>
                  <a:srgbClr val="FFFFFF"/>
                </a:solidFill>
              </a:rPr>
              <a:t>flat-topped triangular head </a:t>
            </a:r>
            <a:r>
              <a:rPr lang="en-US" sz="2000" dirty="0">
                <a:solidFill>
                  <a:srgbClr val="FFFFFF"/>
                </a:solidFill>
              </a:rPr>
              <a:t>like other pit vipers</a:t>
            </a:r>
          </a:p>
          <a:p>
            <a:pPr marL="285750" indent="-285750" defTabSz="914400">
              <a:lnSpc>
                <a:spcPct val="90000"/>
              </a:lnSpc>
              <a:spcAft>
                <a:spcPts val="600"/>
              </a:spcAft>
              <a:buClr>
                <a:schemeClr val="accent1"/>
              </a:buClr>
              <a:buFont typeface="Calibri" panose="020F0502020204030204" pitchFamily="34" charset="0"/>
              <a:buChar char="•"/>
            </a:pPr>
            <a:r>
              <a:rPr lang="en-US" sz="2000" dirty="0">
                <a:solidFill>
                  <a:srgbClr val="FFFFFF"/>
                </a:solidFill>
              </a:rPr>
              <a:t>Their bite can be fatal</a:t>
            </a:r>
          </a:p>
          <a:p>
            <a:pPr marL="285750" indent="-285750" defTabSz="914400">
              <a:lnSpc>
                <a:spcPct val="90000"/>
              </a:lnSpc>
              <a:spcAft>
                <a:spcPts val="600"/>
              </a:spcAft>
              <a:buClr>
                <a:schemeClr val="accent1"/>
              </a:buClr>
              <a:buFont typeface="Calibri" panose="020F0502020204030204" pitchFamily="34" charset="0"/>
              <a:buChar char="•"/>
            </a:pPr>
            <a:r>
              <a:rPr lang="en-US" sz="2000" b="1" dirty="0">
                <a:solidFill>
                  <a:srgbClr val="FFFFFF"/>
                </a:solidFill>
              </a:rPr>
              <a:t>Cottonmouths</a:t>
            </a:r>
            <a:r>
              <a:rPr lang="en-US" sz="2000" dirty="0">
                <a:solidFill>
                  <a:srgbClr val="FFFFFF"/>
                </a:solidFill>
              </a:rPr>
              <a:t> tend to stand its ground may display their “cotton colored” mouth from whence their name derives</a:t>
            </a:r>
          </a:p>
          <a:p>
            <a:pPr marL="285750" indent="-285750" defTabSz="914400">
              <a:lnSpc>
                <a:spcPct val="90000"/>
              </a:lnSpc>
              <a:spcAft>
                <a:spcPts val="600"/>
              </a:spcAft>
              <a:buClr>
                <a:schemeClr val="accent1"/>
              </a:buClr>
              <a:buFont typeface="Calibri" panose="020F0502020204030204" pitchFamily="34" charset="0"/>
              <a:buChar char="•"/>
            </a:pPr>
            <a:r>
              <a:rPr lang="en-US" sz="2000" dirty="0">
                <a:solidFill>
                  <a:srgbClr val="FFFFFF"/>
                </a:solidFill>
              </a:rPr>
              <a:t>They may also attack rather than retreating or hiding as other snakes sometimes do</a:t>
            </a:r>
          </a:p>
          <a:p>
            <a:pPr marL="285750" indent="-285750" defTabSz="914400">
              <a:lnSpc>
                <a:spcPct val="90000"/>
              </a:lnSpc>
              <a:spcAft>
                <a:spcPts val="600"/>
              </a:spcAft>
              <a:buClr>
                <a:schemeClr val="accent1"/>
              </a:buClr>
              <a:buFont typeface="Calibri" panose="020F0502020204030204" pitchFamily="34" charset="0"/>
              <a:buChar char="•"/>
            </a:pPr>
            <a:r>
              <a:rPr lang="en-US" sz="2000" dirty="0">
                <a:solidFill>
                  <a:srgbClr val="FFFFFF"/>
                </a:solidFill>
              </a:rPr>
              <a:t>Usually found in wet areas, creeks, swamps</a:t>
            </a:r>
          </a:p>
        </p:txBody>
      </p:sp>
      <p:sp>
        <p:nvSpPr>
          <p:cNvPr id="24" name="Rectangle 23">
            <a:extLst>
              <a:ext uri="{FF2B5EF4-FFF2-40B4-BE49-F238E27FC236}">
                <a16:creationId xmlns:a16="http://schemas.microsoft.com/office/drawing/2014/main" id="{CEF02B21-6D04-4A6A-B03E-CF7642D591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0679"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9" name="Picture 8" descr="A picture containing grass, hay, outdoor, dry&#10;&#10;Description automatically generated">
            <a:extLst>
              <a:ext uri="{FF2B5EF4-FFF2-40B4-BE49-F238E27FC236}">
                <a16:creationId xmlns:a16="http://schemas.microsoft.com/office/drawing/2014/main" id="{B8F1266D-BE9D-66F5-3804-5E49601883D9}"/>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b="-1"/>
          <a:stretch/>
        </p:blipFill>
        <p:spPr>
          <a:xfrm>
            <a:off x="4812161" y="-2655"/>
            <a:ext cx="3606643" cy="3358597"/>
          </a:xfrm>
          <a:prstGeom prst="rect">
            <a:avLst/>
          </a:prstGeom>
        </p:spPr>
      </p:pic>
      <p:sp>
        <p:nvSpPr>
          <p:cNvPr id="26" name="Rectangle 25">
            <a:extLst>
              <a:ext uri="{FF2B5EF4-FFF2-40B4-BE49-F238E27FC236}">
                <a16:creationId xmlns:a16="http://schemas.microsoft.com/office/drawing/2014/main" id="{97E39010-823C-439A-B438-FEEDF54908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76279" y="0"/>
            <a:ext cx="3610035" cy="335594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reptile, snake, close&#10;&#10;Description automatically generated">
            <a:extLst>
              <a:ext uri="{FF2B5EF4-FFF2-40B4-BE49-F238E27FC236}">
                <a16:creationId xmlns:a16="http://schemas.microsoft.com/office/drawing/2014/main" id="{34A79F1E-59DD-BFF6-4880-21D2929C75C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576279" y="0"/>
            <a:ext cx="3610035" cy="3355932"/>
          </a:xfrm>
          <a:prstGeom prst="rect">
            <a:avLst/>
          </a:prstGeom>
        </p:spPr>
      </p:pic>
      <p:pic>
        <p:nvPicPr>
          <p:cNvPr id="7" name="Picture 6" descr="A snake on a rock&#10;&#10;Description automatically generated with medium confidence">
            <a:extLst>
              <a:ext uri="{FF2B5EF4-FFF2-40B4-BE49-F238E27FC236}">
                <a16:creationId xmlns:a16="http://schemas.microsoft.com/office/drawing/2014/main" id="{FDD46994-15AD-1683-AE27-8A198BFA9193}"/>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r="-2"/>
          <a:stretch/>
        </p:blipFill>
        <p:spPr>
          <a:xfrm>
            <a:off x="4812161" y="3504904"/>
            <a:ext cx="7374154" cy="3353096"/>
          </a:xfrm>
          <a:prstGeom prst="rect">
            <a:avLst/>
          </a:prstGeom>
        </p:spPr>
      </p:pic>
      <p:sp>
        <p:nvSpPr>
          <p:cNvPr id="10" name="TextBox 9">
            <a:extLst>
              <a:ext uri="{FF2B5EF4-FFF2-40B4-BE49-F238E27FC236}">
                <a16:creationId xmlns:a16="http://schemas.microsoft.com/office/drawing/2014/main" id="{F17A5A9A-A9A1-6623-409A-F14683C8EDC6}"/>
              </a:ext>
            </a:extLst>
          </p:cNvPr>
          <p:cNvSpPr txBox="1"/>
          <p:nvPr/>
        </p:nvSpPr>
        <p:spPr>
          <a:xfrm>
            <a:off x="9402450" y="2362223"/>
            <a:ext cx="2324745" cy="646331"/>
          </a:xfrm>
          <a:prstGeom prst="rect">
            <a:avLst/>
          </a:prstGeom>
          <a:noFill/>
        </p:spPr>
        <p:txBody>
          <a:bodyPr wrap="square" rtlCol="0">
            <a:spAutoFit/>
          </a:bodyPr>
          <a:lstStyle/>
          <a:p>
            <a:pPr algn="ctr"/>
            <a:r>
              <a:rPr lang="en-US" dirty="0">
                <a:highlight>
                  <a:srgbClr val="FFFF00"/>
                </a:highlight>
              </a:rPr>
              <a:t>Note flat topped triangular head</a:t>
            </a:r>
          </a:p>
        </p:txBody>
      </p:sp>
      <p:sp>
        <p:nvSpPr>
          <p:cNvPr id="11" name="TextBox 10">
            <a:extLst>
              <a:ext uri="{FF2B5EF4-FFF2-40B4-BE49-F238E27FC236}">
                <a16:creationId xmlns:a16="http://schemas.microsoft.com/office/drawing/2014/main" id="{9DBB8D1A-3389-79C3-AABC-15BE708EB227}"/>
              </a:ext>
            </a:extLst>
          </p:cNvPr>
          <p:cNvSpPr txBox="1"/>
          <p:nvPr/>
        </p:nvSpPr>
        <p:spPr>
          <a:xfrm>
            <a:off x="5416460" y="1992891"/>
            <a:ext cx="3053166" cy="369332"/>
          </a:xfrm>
          <a:prstGeom prst="rect">
            <a:avLst/>
          </a:prstGeom>
          <a:noFill/>
        </p:spPr>
        <p:txBody>
          <a:bodyPr wrap="square" rtlCol="0">
            <a:spAutoFit/>
          </a:bodyPr>
          <a:lstStyle/>
          <a:p>
            <a:r>
              <a:rPr lang="en-US" dirty="0">
                <a:highlight>
                  <a:srgbClr val="FFFF00"/>
                </a:highlight>
              </a:rPr>
              <a:t>Note Cotton Colored Mouth</a:t>
            </a:r>
          </a:p>
        </p:txBody>
      </p:sp>
    </p:spTree>
    <p:extLst>
      <p:ext uri="{BB962C8B-B14F-4D97-AF65-F5344CB8AC3E}">
        <p14:creationId xmlns:p14="http://schemas.microsoft.com/office/powerpoint/2010/main" val="9763848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D379150-F6B4-45C8-BE10-6B278AD40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FFCF544-A370-4A5D-A95F-CA6E0E7191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5" name="Straight Connector 14">
            <a:extLst>
              <a:ext uri="{FF2B5EF4-FFF2-40B4-BE49-F238E27FC236}">
                <a16:creationId xmlns:a16="http://schemas.microsoft.com/office/drawing/2014/main" id="{6EEB3B97-A638-498B-8083-54191CE71E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7" name="Rectangle 16">
            <a:extLst>
              <a:ext uri="{FF2B5EF4-FFF2-40B4-BE49-F238E27FC236}">
                <a16:creationId xmlns:a16="http://schemas.microsoft.com/office/drawing/2014/main" id="{44CC594A-A820-450F-B363-C19201FCFE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59FAB3DA-E9ED-4574-ABCC-378BC0FF1B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TextBox 5">
            <a:extLst>
              <a:ext uri="{FF2B5EF4-FFF2-40B4-BE49-F238E27FC236}">
                <a16:creationId xmlns:a16="http://schemas.microsoft.com/office/drawing/2014/main" id="{500EE17E-9B25-A865-D5D6-D35301085A91}"/>
              </a:ext>
            </a:extLst>
          </p:cNvPr>
          <p:cNvSpPr txBox="1"/>
          <p:nvPr/>
        </p:nvSpPr>
        <p:spPr>
          <a:xfrm>
            <a:off x="477621" y="910241"/>
            <a:ext cx="3509177" cy="4966389"/>
          </a:xfrm>
          <a:prstGeom prst="rect">
            <a:avLst/>
          </a:prstGeom>
        </p:spPr>
        <p:txBody>
          <a:bodyPr vert="horz" lIns="0" tIns="45720" rIns="0" bIns="45720" rtlCol="0">
            <a:normAutofit/>
          </a:bodyPr>
          <a:lstStyle/>
          <a:p>
            <a:pPr defTabSz="914400">
              <a:lnSpc>
                <a:spcPct val="90000"/>
              </a:lnSpc>
              <a:spcAft>
                <a:spcPts val="600"/>
              </a:spcAft>
              <a:buClr>
                <a:schemeClr val="accent1"/>
              </a:buClr>
              <a:buFont typeface="Calibri" panose="020F0502020204030204" pitchFamily="34" charset="0"/>
            </a:pPr>
            <a:r>
              <a:rPr lang="en-US" sz="5400" dirty="0">
                <a:solidFill>
                  <a:srgbClr val="FFFFFF"/>
                </a:solidFill>
              </a:rPr>
              <a:t>Snake bite to face by Water Moccasin</a:t>
            </a:r>
          </a:p>
          <a:p>
            <a:pPr defTabSz="914400">
              <a:lnSpc>
                <a:spcPct val="90000"/>
              </a:lnSpc>
              <a:spcAft>
                <a:spcPts val="600"/>
              </a:spcAft>
              <a:buClr>
                <a:schemeClr val="accent1"/>
              </a:buClr>
              <a:buFont typeface="Calibri" panose="020F0502020204030204" pitchFamily="34" charset="0"/>
            </a:pPr>
            <a:r>
              <a:rPr lang="en-US" sz="3200" dirty="0">
                <a:solidFill>
                  <a:srgbClr val="FFFFFF"/>
                </a:solidFill>
              </a:rPr>
              <a:t>(Yes, ethanol was involved and as Bill Engvall would say, “Here is your sign”)</a:t>
            </a:r>
          </a:p>
        </p:txBody>
      </p:sp>
      <p:sp>
        <p:nvSpPr>
          <p:cNvPr id="21" name="Rectangle 20">
            <a:extLst>
              <a:ext uri="{FF2B5EF4-FFF2-40B4-BE49-F238E27FC236}">
                <a16:creationId xmlns:a16="http://schemas.microsoft.com/office/drawing/2014/main" id="{53B8D6B0-55D6-48DC-86D8-FD95D5F118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5" name="Picture 4" descr="A picture containing person, outdoor, posing&#10;&#10;Description automatically generated">
            <a:extLst>
              <a:ext uri="{FF2B5EF4-FFF2-40B4-BE49-F238E27FC236}">
                <a16:creationId xmlns:a16="http://schemas.microsoft.com/office/drawing/2014/main" id="{2772B4DD-CDAC-A852-5D76-415594C9A5A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742017" y="1517039"/>
            <a:ext cx="6798082" cy="3823921"/>
          </a:xfrm>
          <a:prstGeom prst="rect">
            <a:avLst/>
          </a:prstGeom>
        </p:spPr>
      </p:pic>
    </p:spTree>
    <p:extLst>
      <p:ext uri="{BB962C8B-B14F-4D97-AF65-F5344CB8AC3E}">
        <p14:creationId xmlns:p14="http://schemas.microsoft.com/office/powerpoint/2010/main" val="10441142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796CD800-C8BF-41B5-983A-3B3D95FA99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a:extLst>
              <a:ext uri="{FF2B5EF4-FFF2-40B4-BE49-F238E27FC236}">
                <a16:creationId xmlns:a16="http://schemas.microsoft.com/office/drawing/2014/main" id="{ED36A27B-61AE-4AA1-8BD6-7310E072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9" name="Straight Connector 18">
            <a:extLst>
              <a:ext uri="{FF2B5EF4-FFF2-40B4-BE49-F238E27FC236}">
                <a16:creationId xmlns:a16="http://schemas.microsoft.com/office/drawing/2014/main" id="{511BC4C5-EB16-4C0B-83E6-96A39848CF1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21" name="Rectangle 20">
            <a:extLst>
              <a:ext uri="{FF2B5EF4-FFF2-40B4-BE49-F238E27FC236}">
                <a16:creationId xmlns:a16="http://schemas.microsoft.com/office/drawing/2014/main" id="{20E9A622-9996-4927-BBCD-AEE2687BE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51DE3FC3-BAC1-4105-9620-4FB64EDCE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59027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TextBox 5">
            <a:extLst>
              <a:ext uri="{FF2B5EF4-FFF2-40B4-BE49-F238E27FC236}">
                <a16:creationId xmlns:a16="http://schemas.microsoft.com/office/drawing/2014/main" id="{648E1409-8E54-0AD7-3079-535475D46FBB}"/>
              </a:ext>
            </a:extLst>
          </p:cNvPr>
          <p:cNvSpPr txBox="1"/>
          <p:nvPr/>
        </p:nvSpPr>
        <p:spPr>
          <a:xfrm>
            <a:off x="236765" y="205526"/>
            <a:ext cx="4348228" cy="6326850"/>
          </a:xfrm>
          <a:prstGeom prst="rect">
            <a:avLst/>
          </a:prstGeom>
        </p:spPr>
        <p:txBody>
          <a:bodyPr vert="horz" lIns="0" tIns="45720" rIns="0" bIns="45720" rtlCol="0">
            <a:noAutofit/>
          </a:bodyPr>
          <a:lstStyle/>
          <a:p>
            <a:pPr marL="285750" indent="-285750" defTabSz="914400">
              <a:lnSpc>
                <a:spcPct val="90000"/>
              </a:lnSpc>
              <a:spcAft>
                <a:spcPts val="600"/>
              </a:spcAft>
              <a:buClr>
                <a:schemeClr val="accent1"/>
              </a:buClr>
              <a:buFont typeface="Calibri" panose="020F0502020204030204" pitchFamily="34" charset="0"/>
              <a:buChar char="•"/>
            </a:pPr>
            <a:r>
              <a:rPr lang="en-US" sz="2000" b="1" dirty="0">
                <a:solidFill>
                  <a:srgbClr val="FFFFFF"/>
                </a:solidFill>
              </a:rPr>
              <a:t>Rattlesnake, a pit viper with a flat large triangular head</a:t>
            </a:r>
          </a:p>
          <a:p>
            <a:pPr marL="285750" indent="-285750" defTabSz="914400">
              <a:lnSpc>
                <a:spcPct val="90000"/>
              </a:lnSpc>
              <a:spcAft>
                <a:spcPts val="600"/>
              </a:spcAft>
              <a:buClr>
                <a:schemeClr val="accent1"/>
              </a:buClr>
              <a:buFont typeface="Calibri" panose="020F0502020204030204" pitchFamily="34" charset="0"/>
              <a:buChar char="•"/>
            </a:pPr>
            <a:r>
              <a:rPr lang="en-US" sz="2000" b="1" dirty="0">
                <a:solidFill>
                  <a:srgbClr val="FFFFFF"/>
                </a:solidFill>
              </a:rPr>
              <a:t>Multiple Species!</a:t>
            </a:r>
          </a:p>
          <a:p>
            <a:pPr marL="285750" indent="-285750" defTabSz="914400">
              <a:lnSpc>
                <a:spcPct val="90000"/>
              </a:lnSpc>
              <a:spcAft>
                <a:spcPts val="600"/>
              </a:spcAft>
              <a:buClr>
                <a:schemeClr val="accent1"/>
              </a:buClr>
              <a:buFont typeface="Calibri" panose="020F0502020204030204" pitchFamily="34" charset="0"/>
              <a:buChar char="•"/>
            </a:pPr>
            <a:r>
              <a:rPr lang="en-US" sz="2000" dirty="0">
                <a:solidFill>
                  <a:srgbClr val="FFFFFF"/>
                </a:solidFill>
              </a:rPr>
              <a:t>Found through out the US this snake can be deadly</a:t>
            </a:r>
          </a:p>
          <a:p>
            <a:pPr marL="285750" indent="-285750" defTabSz="914400">
              <a:lnSpc>
                <a:spcPct val="90000"/>
              </a:lnSpc>
              <a:spcAft>
                <a:spcPts val="600"/>
              </a:spcAft>
              <a:buClr>
                <a:schemeClr val="accent1"/>
              </a:buClr>
              <a:buFont typeface="Calibri" panose="020F0502020204030204" pitchFamily="34" charset="0"/>
              <a:buChar char="•"/>
            </a:pPr>
            <a:r>
              <a:rPr lang="en-US" sz="2000" dirty="0">
                <a:solidFill>
                  <a:srgbClr val="FFFFFF"/>
                </a:solidFill>
              </a:rPr>
              <a:t>It </a:t>
            </a:r>
            <a:r>
              <a:rPr lang="en-US" sz="2000" b="1" u="sng" dirty="0">
                <a:solidFill>
                  <a:srgbClr val="FFFFFF"/>
                </a:solidFill>
              </a:rPr>
              <a:t>may</a:t>
            </a:r>
            <a:r>
              <a:rPr lang="en-US" sz="2000" dirty="0">
                <a:solidFill>
                  <a:srgbClr val="FFFFFF"/>
                </a:solidFill>
              </a:rPr>
              <a:t> rattle prior to biting</a:t>
            </a:r>
          </a:p>
          <a:p>
            <a:pPr marL="285750" indent="-285750" defTabSz="914400">
              <a:lnSpc>
                <a:spcPct val="90000"/>
              </a:lnSpc>
              <a:spcAft>
                <a:spcPts val="600"/>
              </a:spcAft>
              <a:buClr>
                <a:schemeClr val="accent1"/>
              </a:buClr>
              <a:buFont typeface="Calibri" panose="020F0502020204030204" pitchFamily="34" charset="0"/>
              <a:buChar char="•"/>
            </a:pPr>
            <a:r>
              <a:rPr lang="en-US" sz="2000" dirty="0">
                <a:solidFill>
                  <a:srgbClr val="FFFFFF"/>
                </a:solidFill>
              </a:rPr>
              <a:t>They have large extendible fangs which can penetrate most footwear</a:t>
            </a:r>
          </a:p>
          <a:p>
            <a:pPr marL="285750" indent="-285750" defTabSz="914400">
              <a:lnSpc>
                <a:spcPct val="90000"/>
              </a:lnSpc>
              <a:spcAft>
                <a:spcPts val="600"/>
              </a:spcAft>
              <a:buClr>
                <a:schemeClr val="accent1"/>
              </a:buClr>
              <a:buFont typeface="Calibri" panose="020F0502020204030204" pitchFamily="34" charset="0"/>
              <a:buChar char="•"/>
            </a:pPr>
            <a:r>
              <a:rPr lang="en-US" sz="2000" dirty="0">
                <a:solidFill>
                  <a:srgbClr val="FFFFFF"/>
                </a:solidFill>
              </a:rPr>
              <a:t>The Eastern Diamondback </a:t>
            </a:r>
            <a:r>
              <a:rPr lang="en-US" sz="2000" dirty="0">
                <a:solidFill>
                  <a:schemeClr val="bg1"/>
                </a:solidFill>
              </a:rPr>
              <a:t>(Crotalus adamanteus)</a:t>
            </a:r>
            <a:r>
              <a:rPr lang="en-US" sz="2000" dirty="0">
                <a:solidFill>
                  <a:srgbClr val="FFFFFF"/>
                </a:solidFill>
              </a:rPr>
              <a:t> and Western Diamondback (</a:t>
            </a:r>
            <a:r>
              <a:rPr lang="en-US" sz="2000" dirty="0">
                <a:solidFill>
                  <a:schemeClr val="bg1"/>
                </a:solidFill>
              </a:rPr>
              <a:t>Crotalus Atrox) </a:t>
            </a:r>
            <a:r>
              <a:rPr lang="en-US" sz="2000" dirty="0">
                <a:solidFill>
                  <a:srgbClr val="FFFFFF"/>
                </a:solidFill>
              </a:rPr>
              <a:t>Rattlesnakes can deliver a large amount of venom deep into the flesh</a:t>
            </a:r>
          </a:p>
          <a:p>
            <a:pPr marL="285750" indent="-285750" defTabSz="914400">
              <a:lnSpc>
                <a:spcPct val="90000"/>
              </a:lnSpc>
              <a:spcAft>
                <a:spcPts val="600"/>
              </a:spcAft>
              <a:buClr>
                <a:schemeClr val="accent1"/>
              </a:buClr>
              <a:buFont typeface="Calibri" panose="020F0502020204030204" pitchFamily="34" charset="0"/>
              <a:buChar char="•"/>
            </a:pPr>
            <a:r>
              <a:rPr lang="en-US" sz="2000" dirty="0">
                <a:solidFill>
                  <a:srgbClr val="FFFFFF"/>
                </a:solidFill>
              </a:rPr>
              <a:t>This snake is also known for standing its ground and can swim</a:t>
            </a:r>
          </a:p>
          <a:p>
            <a:pPr marL="285750" indent="-285750" defTabSz="914400">
              <a:lnSpc>
                <a:spcPct val="90000"/>
              </a:lnSpc>
              <a:spcAft>
                <a:spcPts val="600"/>
              </a:spcAft>
              <a:buClr>
                <a:schemeClr val="accent1"/>
              </a:buClr>
              <a:buFont typeface="Calibri" panose="020F0502020204030204" pitchFamily="34" charset="0"/>
              <a:buChar char="•"/>
            </a:pPr>
            <a:r>
              <a:rPr lang="en-US" sz="2000" b="1" dirty="0">
                <a:solidFill>
                  <a:srgbClr val="FFFFFF"/>
                </a:solidFill>
              </a:rPr>
              <a:t>Timber Rattlesnake </a:t>
            </a:r>
            <a:r>
              <a:rPr lang="en-US" sz="2000" dirty="0">
                <a:solidFill>
                  <a:schemeClr val="bg1"/>
                </a:solidFill>
              </a:rPr>
              <a:t>(Crotalus horridus)</a:t>
            </a:r>
            <a:r>
              <a:rPr lang="en-US" sz="2000" dirty="0">
                <a:solidFill>
                  <a:srgbClr val="FFFFFF"/>
                </a:solidFill>
              </a:rPr>
              <a:t> is in abundance and is commonly found on wooded hillsides and rocky outcrops and can be deadly</a:t>
            </a:r>
          </a:p>
          <a:p>
            <a:pPr marL="285750" indent="-285750" defTabSz="914400">
              <a:lnSpc>
                <a:spcPct val="90000"/>
              </a:lnSpc>
              <a:spcAft>
                <a:spcPts val="600"/>
              </a:spcAft>
              <a:buClr>
                <a:schemeClr val="accent1"/>
              </a:buClr>
              <a:buFont typeface="Calibri" panose="020F0502020204030204" pitchFamily="34" charset="0"/>
              <a:buChar char="•"/>
            </a:pPr>
            <a:r>
              <a:rPr lang="en-US" sz="2000" dirty="0">
                <a:solidFill>
                  <a:srgbClr val="FFFFFF"/>
                </a:solidFill>
              </a:rPr>
              <a:t>Size is not a determinant of deadliness!</a:t>
            </a:r>
          </a:p>
        </p:txBody>
      </p:sp>
      <p:sp>
        <p:nvSpPr>
          <p:cNvPr id="25" name="Rectangle 24">
            <a:extLst>
              <a:ext uri="{FF2B5EF4-FFF2-40B4-BE49-F238E27FC236}">
                <a16:creationId xmlns:a16="http://schemas.microsoft.com/office/drawing/2014/main" id="{CEF02B21-6D04-4A6A-B03E-CF7642D591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0679"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10" name="Picture 9" descr="A turtle on the ground&#10;&#10;Description automatically generated with low confidence">
            <a:extLst>
              <a:ext uri="{FF2B5EF4-FFF2-40B4-BE49-F238E27FC236}">
                <a16:creationId xmlns:a16="http://schemas.microsoft.com/office/drawing/2014/main" id="{9341A3C2-9A85-A54F-F9AA-A6C46CC77E97}"/>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812161" y="10354"/>
            <a:ext cx="3606643" cy="3358597"/>
          </a:xfrm>
          <a:prstGeom prst="rect">
            <a:avLst/>
          </a:prstGeom>
        </p:spPr>
      </p:pic>
      <p:sp>
        <p:nvSpPr>
          <p:cNvPr id="27" name="Rectangle 26">
            <a:extLst>
              <a:ext uri="{FF2B5EF4-FFF2-40B4-BE49-F238E27FC236}">
                <a16:creationId xmlns:a16="http://schemas.microsoft.com/office/drawing/2014/main" id="{97E39010-823C-439A-B438-FEEDF54908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76279" y="0"/>
            <a:ext cx="3610035" cy="335594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reptile, snake, grass, outdoor&#10;&#10;Description automatically generated">
            <a:extLst>
              <a:ext uri="{FF2B5EF4-FFF2-40B4-BE49-F238E27FC236}">
                <a16:creationId xmlns:a16="http://schemas.microsoft.com/office/drawing/2014/main" id="{5A36A66D-4152-FC7E-0AD6-FB7C7525134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576279" y="10"/>
            <a:ext cx="3610035" cy="3355932"/>
          </a:xfrm>
          <a:prstGeom prst="rect">
            <a:avLst/>
          </a:prstGeom>
        </p:spPr>
      </p:pic>
      <p:pic>
        <p:nvPicPr>
          <p:cNvPr id="8" name="Picture 7" descr="A picture containing reptile, snake&#10;&#10;Description automatically generated">
            <a:extLst>
              <a:ext uri="{FF2B5EF4-FFF2-40B4-BE49-F238E27FC236}">
                <a16:creationId xmlns:a16="http://schemas.microsoft.com/office/drawing/2014/main" id="{B812C910-DB38-5221-CBAB-D8D6514F6F36}"/>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r="-2"/>
          <a:stretch/>
        </p:blipFill>
        <p:spPr>
          <a:xfrm>
            <a:off x="4812161" y="3504904"/>
            <a:ext cx="7374154" cy="3353096"/>
          </a:xfrm>
          <a:prstGeom prst="rect">
            <a:avLst/>
          </a:prstGeom>
        </p:spPr>
      </p:pic>
      <p:sp>
        <p:nvSpPr>
          <p:cNvPr id="11" name="TextBox 10">
            <a:extLst>
              <a:ext uri="{FF2B5EF4-FFF2-40B4-BE49-F238E27FC236}">
                <a16:creationId xmlns:a16="http://schemas.microsoft.com/office/drawing/2014/main" id="{57B14BAB-A08D-06CD-7BCF-8A6312917722}"/>
              </a:ext>
            </a:extLst>
          </p:cNvPr>
          <p:cNvSpPr txBox="1"/>
          <p:nvPr/>
        </p:nvSpPr>
        <p:spPr>
          <a:xfrm>
            <a:off x="4983072" y="106740"/>
            <a:ext cx="2711836" cy="646331"/>
          </a:xfrm>
          <a:prstGeom prst="rect">
            <a:avLst/>
          </a:prstGeom>
          <a:noFill/>
        </p:spPr>
        <p:txBody>
          <a:bodyPr wrap="square" rtlCol="0">
            <a:spAutoFit/>
          </a:bodyPr>
          <a:lstStyle/>
          <a:p>
            <a:pPr algn="ctr"/>
            <a:r>
              <a:rPr lang="en-US" dirty="0">
                <a:solidFill>
                  <a:schemeClr val="bg1"/>
                </a:solidFill>
              </a:rPr>
              <a:t>Timber Rattlesnake,</a:t>
            </a:r>
          </a:p>
          <a:p>
            <a:pPr algn="ctr"/>
            <a:r>
              <a:rPr lang="en-US" sz="1800" dirty="0">
                <a:solidFill>
                  <a:schemeClr val="bg1"/>
                </a:solidFill>
              </a:rPr>
              <a:t>Crotalus horridus</a:t>
            </a:r>
            <a:endParaRPr lang="en-US" dirty="0">
              <a:solidFill>
                <a:schemeClr val="bg1"/>
              </a:solidFill>
            </a:endParaRPr>
          </a:p>
        </p:txBody>
      </p:sp>
      <p:sp>
        <p:nvSpPr>
          <p:cNvPr id="12" name="TextBox 11">
            <a:extLst>
              <a:ext uri="{FF2B5EF4-FFF2-40B4-BE49-F238E27FC236}">
                <a16:creationId xmlns:a16="http://schemas.microsoft.com/office/drawing/2014/main" id="{4BD953E7-DECC-63D3-C3B7-BD39AE81A41C}"/>
              </a:ext>
            </a:extLst>
          </p:cNvPr>
          <p:cNvSpPr txBox="1"/>
          <p:nvPr/>
        </p:nvSpPr>
        <p:spPr>
          <a:xfrm>
            <a:off x="8627857" y="2119666"/>
            <a:ext cx="1472339" cy="1200329"/>
          </a:xfrm>
          <a:prstGeom prst="rect">
            <a:avLst/>
          </a:prstGeom>
          <a:noFill/>
        </p:spPr>
        <p:txBody>
          <a:bodyPr wrap="square" rtlCol="0">
            <a:spAutoFit/>
          </a:bodyPr>
          <a:lstStyle/>
          <a:p>
            <a:r>
              <a:rPr lang="en-US" b="1" dirty="0">
                <a:solidFill>
                  <a:srgbClr val="FF0000"/>
                </a:solidFill>
                <a:highlight>
                  <a:srgbClr val="FFFF00"/>
                </a:highlight>
              </a:rPr>
              <a:t>Note Flat triangular shaped heads</a:t>
            </a:r>
          </a:p>
        </p:txBody>
      </p:sp>
      <p:cxnSp>
        <p:nvCxnSpPr>
          <p:cNvPr id="14" name="Straight Arrow Connector 13">
            <a:extLst>
              <a:ext uri="{FF2B5EF4-FFF2-40B4-BE49-F238E27FC236}">
                <a16:creationId xmlns:a16="http://schemas.microsoft.com/office/drawing/2014/main" id="{882046D0-65CA-FABA-0193-51B4BEE666B3}"/>
              </a:ext>
            </a:extLst>
          </p:cNvPr>
          <p:cNvCxnSpPr/>
          <p:nvPr/>
        </p:nvCxnSpPr>
        <p:spPr>
          <a:xfrm flipH="1" flipV="1">
            <a:off x="7392692" y="1677971"/>
            <a:ext cx="1177901" cy="88902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9229A824-1759-1393-33A7-F610F07DC63B}"/>
              </a:ext>
            </a:extLst>
          </p:cNvPr>
          <p:cNvCxnSpPr/>
          <p:nvPr/>
        </p:nvCxnSpPr>
        <p:spPr>
          <a:xfrm flipV="1">
            <a:off x="8717797" y="1737845"/>
            <a:ext cx="309966" cy="43901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9E4AAA31-D90E-8B67-3FB5-B89E21BB4358}"/>
              </a:ext>
            </a:extLst>
          </p:cNvPr>
          <p:cNvCxnSpPr/>
          <p:nvPr/>
        </p:nvCxnSpPr>
        <p:spPr>
          <a:xfrm flipH="1">
            <a:off x="8082366" y="3319995"/>
            <a:ext cx="720671" cy="133611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51D315EE-4FCF-A660-E0C7-96A2E20ABE90}"/>
              </a:ext>
            </a:extLst>
          </p:cNvPr>
          <p:cNvSpPr txBox="1"/>
          <p:nvPr/>
        </p:nvSpPr>
        <p:spPr>
          <a:xfrm>
            <a:off x="5269424" y="5503076"/>
            <a:ext cx="6121830" cy="646331"/>
          </a:xfrm>
          <a:prstGeom prst="rect">
            <a:avLst/>
          </a:prstGeom>
          <a:noFill/>
        </p:spPr>
        <p:txBody>
          <a:bodyPr wrap="square">
            <a:spAutoFit/>
          </a:bodyPr>
          <a:lstStyle/>
          <a:p>
            <a:pPr algn="ctr"/>
            <a:r>
              <a:rPr lang="en-US" dirty="0">
                <a:highlight>
                  <a:srgbClr val="FFFF00"/>
                </a:highlight>
              </a:rPr>
              <a:t>Eastern Diamond Back Rattlesnake, </a:t>
            </a:r>
          </a:p>
          <a:p>
            <a:pPr algn="ctr"/>
            <a:r>
              <a:rPr lang="en-US" dirty="0">
                <a:highlight>
                  <a:srgbClr val="FFFF00"/>
                </a:highlight>
              </a:rPr>
              <a:t>Crotalus adamanteus</a:t>
            </a:r>
          </a:p>
        </p:txBody>
      </p:sp>
    </p:spTree>
    <p:extLst>
      <p:ext uri="{BB962C8B-B14F-4D97-AF65-F5344CB8AC3E}">
        <p14:creationId xmlns:p14="http://schemas.microsoft.com/office/powerpoint/2010/main" val="1790016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4CC594A-A820-450F-B363-C19201FCFE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9FAB3DA-E9ED-4574-ABCC-378BC0FF1B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CBEAD2A8-C153-1CD1-A02B-8661CD3E1404}"/>
              </a:ext>
            </a:extLst>
          </p:cNvPr>
          <p:cNvSpPr>
            <a:spLocks noGrp="1"/>
          </p:cNvSpPr>
          <p:nvPr>
            <p:ph type="title"/>
          </p:nvPr>
        </p:nvSpPr>
        <p:spPr>
          <a:xfrm>
            <a:off x="492370" y="516835"/>
            <a:ext cx="3084844" cy="2103875"/>
          </a:xfrm>
        </p:spPr>
        <p:txBody>
          <a:bodyPr>
            <a:normAutofit/>
          </a:bodyPr>
          <a:lstStyle/>
          <a:p>
            <a:r>
              <a:rPr lang="en-US" sz="3600" b="1" dirty="0">
                <a:solidFill>
                  <a:srgbClr val="FFFFFF"/>
                </a:solidFill>
                <a:effectLst>
                  <a:outerShdw blurRad="38100" dist="38100" dir="2700000" algn="tl">
                    <a:srgbClr val="000000">
                      <a:alpha val="43137"/>
                    </a:srgbClr>
                  </a:outerShdw>
                </a:effectLst>
              </a:rPr>
              <a:t>Taking the Wrong Medication</a:t>
            </a:r>
          </a:p>
        </p:txBody>
      </p:sp>
      <p:sp>
        <p:nvSpPr>
          <p:cNvPr id="3" name="Content Placeholder 2">
            <a:extLst>
              <a:ext uri="{FF2B5EF4-FFF2-40B4-BE49-F238E27FC236}">
                <a16:creationId xmlns:a16="http://schemas.microsoft.com/office/drawing/2014/main" id="{E7A900D1-06D5-7BA6-B2EF-EE7F2FB50C05}"/>
              </a:ext>
            </a:extLst>
          </p:cNvPr>
          <p:cNvSpPr>
            <a:spLocks noGrp="1"/>
          </p:cNvSpPr>
          <p:nvPr>
            <p:ph idx="1"/>
          </p:nvPr>
        </p:nvSpPr>
        <p:spPr>
          <a:xfrm>
            <a:off x="492371" y="2653800"/>
            <a:ext cx="3084844" cy="3948478"/>
          </a:xfrm>
        </p:spPr>
        <p:txBody>
          <a:bodyPr>
            <a:noAutofit/>
          </a:bodyPr>
          <a:lstStyle/>
          <a:p>
            <a:r>
              <a:rPr lang="en-US" sz="1400" dirty="0">
                <a:solidFill>
                  <a:srgbClr val="FFFFFF"/>
                </a:solidFill>
              </a:rPr>
              <a:t>If an adult and the medication has label information, read the label information to determine what to do</a:t>
            </a:r>
          </a:p>
          <a:p>
            <a:r>
              <a:rPr lang="en-US" sz="1400" dirty="0">
                <a:solidFill>
                  <a:srgbClr val="FFFFFF"/>
                </a:solidFill>
              </a:rPr>
              <a:t>One can call Poison Control and this well-trained group can assist you</a:t>
            </a:r>
          </a:p>
          <a:p>
            <a:r>
              <a:rPr lang="en-US" sz="1400" b="1" dirty="0">
                <a:solidFill>
                  <a:srgbClr val="FFFF00"/>
                </a:solidFill>
                <a:effectLst>
                  <a:outerShdw blurRad="38100" dist="38100" dir="2700000" algn="tl">
                    <a:srgbClr val="000000">
                      <a:alpha val="43137"/>
                    </a:srgbClr>
                  </a:outerShdw>
                </a:effectLst>
              </a:rPr>
              <a:t>If the ingestion is by a child, remember many of the adult medications are deadly</a:t>
            </a:r>
          </a:p>
          <a:p>
            <a:pPr lvl="1"/>
            <a:r>
              <a:rPr lang="en-US" sz="1400" b="1" dirty="0">
                <a:solidFill>
                  <a:srgbClr val="FFFF00"/>
                </a:solidFill>
                <a:effectLst>
                  <a:outerShdw blurRad="38100" dist="38100" dir="2700000" algn="tl">
                    <a:srgbClr val="000000">
                      <a:alpha val="43137"/>
                    </a:srgbClr>
                  </a:outerShdw>
                </a:effectLst>
              </a:rPr>
              <a:t>Immediately call for EMS assistance</a:t>
            </a:r>
          </a:p>
          <a:p>
            <a:pPr lvl="1"/>
            <a:r>
              <a:rPr lang="en-US" sz="1400" b="1" dirty="0">
                <a:solidFill>
                  <a:srgbClr val="FFFF00"/>
                </a:solidFill>
                <a:effectLst>
                  <a:outerShdw blurRad="38100" dist="38100" dir="2700000" algn="tl">
                    <a:srgbClr val="000000">
                      <a:alpha val="43137"/>
                    </a:srgbClr>
                  </a:outerShdw>
                </a:effectLst>
              </a:rPr>
              <a:t>Call Poison Control (Look up the number now so you will have it!)</a:t>
            </a:r>
          </a:p>
          <a:p>
            <a:pPr lvl="1"/>
            <a:r>
              <a:rPr lang="en-US" sz="1400" b="1" dirty="0">
                <a:solidFill>
                  <a:srgbClr val="FFFF00"/>
                </a:solidFill>
                <a:effectLst>
                  <a:outerShdw blurRad="38100" dist="38100" dir="2700000" algn="tl">
                    <a:srgbClr val="000000">
                      <a:alpha val="43137"/>
                    </a:srgbClr>
                  </a:outerShdw>
                </a:effectLst>
              </a:rPr>
              <a:t>Calcium channel blockers are particularly dangerous for children</a:t>
            </a:r>
          </a:p>
          <a:p>
            <a:r>
              <a:rPr lang="en-US" sz="1400" dirty="0">
                <a:solidFill>
                  <a:srgbClr val="FFFFFF"/>
                </a:solidFill>
              </a:rPr>
              <a:t>When in doubt, seek medical attention!</a:t>
            </a:r>
          </a:p>
        </p:txBody>
      </p:sp>
      <p:sp>
        <p:nvSpPr>
          <p:cNvPr id="14" name="Rectangle 13">
            <a:extLst>
              <a:ext uri="{FF2B5EF4-FFF2-40B4-BE49-F238E27FC236}">
                <a16:creationId xmlns:a16="http://schemas.microsoft.com/office/drawing/2014/main" id="{53B8D6B0-55D6-48DC-86D8-FD95D5F118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5" name="Picture 4" descr="Table&#10;&#10;Description automatically generated">
            <a:extLst>
              <a:ext uri="{FF2B5EF4-FFF2-40B4-BE49-F238E27FC236}">
                <a16:creationId xmlns:a16="http://schemas.microsoft.com/office/drawing/2014/main" id="{382CCA05-7861-4547-871D-E22B3D48F7A3}"/>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444461" y="129957"/>
            <a:ext cx="4852972" cy="3119767"/>
          </a:xfrm>
          <a:prstGeom prst="rect">
            <a:avLst/>
          </a:prstGeom>
        </p:spPr>
      </p:pic>
      <p:sp>
        <p:nvSpPr>
          <p:cNvPr id="6" name="Oval 5">
            <a:extLst>
              <a:ext uri="{FF2B5EF4-FFF2-40B4-BE49-F238E27FC236}">
                <a16:creationId xmlns:a16="http://schemas.microsoft.com/office/drawing/2014/main" id="{FFCF361A-37D6-75F2-4926-DC15D1D7F8A6}"/>
              </a:ext>
            </a:extLst>
          </p:cNvPr>
          <p:cNvSpPr/>
          <p:nvPr/>
        </p:nvSpPr>
        <p:spPr>
          <a:xfrm>
            <a:off x="8035870" y="1441867"/>
            <a:ext cx="1805554" cy="25519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graphical user interface&#10;&#10;Description automatically generated">
            <a:extLst>
              <a:ext uri="{FF2B5EF4-FFF2-40B4-BE49-F238E27FC236}">
                <a16:creationId xmlns:a16="http://schemas.microsoft.com/office/drawing/2014/main" id="{835755E2-CB0B-4790-0A3A-5133E7C2E43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898835" y="3513884"/>
            <a:ext cx="6677025" cy="2095500"/>
          </a:xfrm>
          <a:prstGeom prst="rect">
            <a:avLst/>
          </a:prstGeom>
        </p:spPr>
      </p:pic>
    </p:spTree>
    <p:extLst>
      <p:ext uri="{BB962C8B-B14F-4D97-AF65-F5344CB8AC3E}">
        <p14:creationId xmlns:p14="http://schemas.microsoft.com/office/powerpoint/2010/main" val="297286409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EE378F3-9642-471B-8215-AA32884221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405F82-F7FB-4124-AE2B-3D69A007C1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 y="0"/>
            <a:ext cx="754787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49C212DE-4FFA-95D2-7A8D-CB5E2AC5C540}"/>
              </a:ext>
            </a:extLst>
          </p:cNvPr>
          <p:cNvSpPr>
            <a:spLocks noGrp="1"/>
          </p:cNvSpPr>
          <p:nvPr>
            <p:ph type="title"/>
          </p:nvPr>
        </p:nvSpPr>
        <p:spPr>
          <a:xfrm>
            <a:off x="1097280" y="516835"/>
            <a:ext cx="5977937" cy="1666501"/>
          </a:xfrm>
        </p:spPr>
        <p:txBody>
          <a:bodyPr>
            <a:normAutofit/>
          </a:bodyPr>
          <a:lstStyle/>
          <a:p>
            <a:r>
              <a:rPr lang="en-US" sz="4000" b="1" dirty="0">
                <a:solidFill>
                  <a:srgbClr val="FFFFFF"/>
                </a:solidFill>
                <a:effectLst>
                  <a:outerShdw blurRad="38100" dist="38100" dir="2700000" algn="tl">
                    <a:srgbClr val="000000">
                      <a:alpha val="43137"/>
                    </a:srgbClr>
                  </a:outerShdw>
                </a:effectLst>
              </a:rPr>
              <a:t>When to go to the physician or hospital</a:t>
            </a:r>
          </a:p>
        </p:txBody>
      </p:sp>
      <p:sp>
        <p:nvSpPr>
          <p:cNvPr id="3" name="Content Placeholder 2">
            <a:extLst>
              <a:ext uri="{FF2B5EF4-FFF2-40B4-BE49-F238E27FC236}">
                <a16:creationId xmlns:a16="http://schemas.microsoft.com/office/drawing/2014/main" id="{E60A54B5-B7C2-1B6B-FBA3-B34053A4B5BD}"/>
              </a:ext>
            </a:extLst>
          </p:cNvPr>
          <p:cNvSpPr>
            <a:spLocks noGrp="1"/>
          </p:cNvSpPr>
          <p:nvPr>
            <p:ph idx="1"/>
          </p:nvPr>
        </p:nvSpPr>
        <p:spPr>
          <a:xfrm>
            <a:off x="1097279" y="2236304"/>
            <a:ext cx="5977938" cy="4451215"/>
          </a:xfrm>
        </p:spPr>
        <p:txBody>
          <a:bodyPr>
            <a:noAutofit/>
          </a:bodyPr>
          <a:lstStyle/>
          <a:p>
            <a:r>
              <a:rPr lang="en-US" sz="1400" dirty="0">
                <a:solidFill>
                  <a:srgbClr val="FFFFFF"/>
                </a:solidFill>
              </a:rPr>
              <a:t>In many rural areas, serious cuts are sutured on site, bones are set, children delivered, antibiotics and IV fluids administered, and other medical procedures are performed on humans as well as animals</a:t>
            </a:r>
          </a:p>
          <a:p>
            <a:r>
              <a:rPr lang="en-US" sz="1400" dirty="0">
                <a:solidFill>
                  <a:srgbClr val="FFFFFF"/>
                </a:solidFill>
              </a:rPr>
              <a:t>This is partly because of the cost of medical services, the inherent distrust of medical providers by some rural residents, lengthy travel times, and the fact these procedures and others are performed routinely on farm animals</a:t>
            </a:r>
          </a:p>
          <a:p>
            <a:r>
              <a:rPr lang="en-US" sz="1400" b="1" dirty="0">
                <a:solidFill>
                  <a:srgbClr val="FFFF00"/>
                </a:solidFill>
                <a:effectLst>
                  <a:outerShdw blurRad="38100" dist="38100" dir="2700000" algn="tl">
                    <a:srgbClr val="000000">
                      <a:alpha val="43137"/>
                    </a:srgbClr>
                  </a:outerShdw>
                </a:effectLst>
              </a:rPr>
              <a:t>If an injury involves the need to suture a wound, chest pain, possible fractures, or an underlying occult injury may exist such as internal bleeding, or a head injury with loss of consciousness, seek medical attention</a:t>
            </a:r>
          </a:p>
          <a:p>
            <a:r>
              <a:rPr lang="en-US" sz="1400" b="1" dirty="0">
                <a:solidFill>
                  <a:srgbClr val="FFFF00"/>
                </a:solidFill>
                <a:effectLst>
                  <a:outerShdw blurRad="38100" dist="38100" dir="2700000" algn="tl">
                    <a:srgbClr val="000000">
                      <a:alpha val="43137"/>
                    </a:srgbClr>
                  </a:outerShdw>
                </a:effectLst>
              </a:rPr>
              <a:t>One concern is that the person has an up-to-date tetanus vaccination in cuts</a:t>
            </a:r>
          </a:p>
          <a:p>
            <a:r>
              <a:rPr lang="en-US" sz="1400" dirty="0">
                <a:solidFill>
                  <a:srgbClr val="FFFFFF"/>
                </a:solidFill>
              </a:rPr>
              <a:t>Antibiotics may cause a serious allergic reactions and the tools/medications used for animals may not meet the stringent criteria for human use, and humans have a different anatomy/physiology than do animals</a:t>
            </a:r>
          </a:p>
          <a:p>
            <a:r>
              <a:rPr lang="en-US" sz="1400" dirty="0">
                <a:solidFill>
                  <a:srgbClr val="FFFFFF"/>
                </a:solidFill>
              </a:rPr>
              <a:t>This is also likely a criminal violation of practicing medicine without a license</a:t>
            </a:r>
          </a:p>
          <a:p>
            <a:r>
              <a:rPr lang="en-US" sz="1400" b="1" dirty="0">
                <a:solidFill>
                  <a:srgbClr val="FFFF00"/>
                </a:solidFill>
                <a:effectLst>
                  <a:outerShdw blurRad="38100" dist="38100" dir="2700000" algn="tl">
                    <a:srgbClr val="000000">
                      <a:alpha val="43137"/>
                    </a:srgbClr>
                  </a:outerShdw>
                </a:effectLst>
              </a:rPr>
              <a:t>Adults with sustained fevers of 102F or higher, seek medical attention</a:t>
            </a:r>
          </a:p>
          <a:p>
            <a:r>
              <a:rPr lang="en-US" sz="1400" b="1" dirty="0">
                <a:solidFill>
                  <a:srgbClr val="FFFF00"/>
                </a:solidFill>
                <a:effectLst>
                  <a:outerShdw blurRad="38100" dist="38100" dir="2700000" algn="tl">
                    <a:srgbClr val="000000">
                      <a:alpha val="43137"/>
                    </a:srgbClr>
                  </a:outerShdw>
                </a:effectLst>
              </a:rPr>
              <a:t>Any severe pain requires medical assessment by a physician!</a:t>
            </a:r>
          </a:p>
        </p:txBody>
      </p:sp>
      <p:sp>
        <p:nvSpPr>
          <p:cNvPr id="14" name="Rectangle 13">
            <a:extLst>
              <a:ext uri="{FF2B5EF4-FFF2-40B4-BE49-F238E27FC236}">
                <a16:creationId xmlns:a16="http://schemas.microsoft.com/office/drawing/2014/main" id="{AAAE29FD-C3A6-46E4-BF94-132A4C4EE2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7894"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5" name="Picture 4" descr="Timeline&#10;&#10;Description automatically generated">
            <a:extLst>
              <a:ext uri="{FF2B5EF4-FFF2-40B4-BE49-F238E27FC236}">
                <a16:creationId xmlns:a16="http://schemas.microsoft.com/office/drawing/2014/main" id="{E47CFF3F-05CE-B24D-FC88-81A283BAA3A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650277" y="710799"/>
            <a:ext cx="4369647" cy="5620124"/>
          </a:xfrm>
          <a:prstGeom prst="rect">
            <a:avLst/>
          </a:prstGeom>
        </p:spPr>
      </p:pic>
    </p:spTree>
    <p:extLst>
      <p:ext uri="{BB962C8B-B14F-4D97-AF65-F5344CB8AC3E}">
        <p14:creationId xmlns:p14="http://schemas.microsoft.com/office/powerpoint/2010/main" val="2185043691"/>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3461</TotalTime>
  <Words>3608</Words>
  <Application>Microsoft Office PowerPoint</Application>
  <PresentationFormat>Widescreen</PresentationFormat>
  <Paragraphs>305</Paragraphs>
  <Slides>45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45</vt:i4>
      </vt:variant>
    </vt:vector>
  </HeadingPairs>
  <TitlesOfParts>
    <vt:vector size="49" baseType="lpstr">
      <vt:lpstr>Arial</vt:lpstr>
      <vt:lpstr>Calibri</vt:lpstr>
      <vt:lpstr>Calibri Light</vt:lpstr>
      <vt:lpstr>Retrospect</vt:lpstr>
      <vt:lpstr>Basic Emergency Care</vt:lpstr>
      <vt:lpstr>Colonel Jim Smith</vt:lpstr>
      <vt:lpstr>PowerPoint Presentation</vt:lpstr>
      <vt:lpstr>Overview</vt:lpstr>
      <vt:lpstr>What is the more dangerous?</vt:lpstr>
      <vt:lpstr>PowerPoint Presentation</vt:lpstr>
      <vt:lpstr>Data from CDC Deaths</vt:lpstr>
      <vt:lpstr>Scene Safety</vt:lpstr>
      <vt:lpstr>PowerPoint Presentation</vt:lpstr>
      <vt:lpstr>PowerPoint Presentation</vt:lpstr>
      <vt:lpstr>Shock from Blood Loss</vt:lpstr>
      <vt:lpstr>PowerPoint Presentation</vt:lpstr>
      <vt:lpstr>Bleeding</vt:lpstr>
      <vt:lpstr>PowerPoint Presentation</vt:lpstr>
      <vt:lpstr>PowerPoint Presentation</vt:lpstr>
      <vt:lpstr>PowerPoint Presentation</vt:lpstr>
      <vt:lpstr>PowerPoint Presentation</vt:lpstr>
      <vt:lpstr>PowerPoint Presentation</vt:lpstr>
      <vt:lpstr>Burns</vt:lpstr>
      <vt:lpstr>PowerPoint Presentation</vt:lpstr>
      <vt:lpstr>PowerPoint Presentation</vt:lpstr>
      <vt:lpstr>PowerPoint Presentation</vt:lpstr>
      <vt:lpstr>Chest Pain</vt:lpstr>
      <vt:lpstr>Febrile Illness</vt:lpstr>
      <vt:lpstr>Nausea, vomiting, diarrhea,  dehydration</vt:lpstr>
      <vt:lpstr>Stings and Bites</vt:lpstr>
      <vt:lpstr>PowerPoint Presentation</vt:lpstr>
      <vt:lpstr>PowerPoint Presentation</vt:lpstr>
      <vt:lpstr>PowerPoint Presentation</vt:lpstr>
      <vt:lpstr>PowerPoint Presentation</vt:lpstr>
      <vt:lpstr>PowerPoint Presentation</vt:lpstr>
      <vt:lpstr>PowerPoint Presentation</vt:lpstr>
      <vt:lpstr>Animal Bites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Taking the Wrong Medication</vt:lpstr>
      <vt:lpstr>When to go to the physician or hospital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Basic Emergency Care</dc:title>
  <dc:creator>Jim Smith</dc:creator>
  <cp:lastModifiedBy>Roseanne Hassett</cp:lastModifiedBy>
  <cp:revision>21</cp:revision>
  <dcterms:created xsi:type="dcterms:W3CDTF">2023-02-06T16:40:23Z</dcterms:created>
  <dcterms:modified xsi:type="dcterms:W3CDTF">2023-02-09T21:37:30Z</dcterms:modified>
</cp:coreProperties>
</file>