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52"/>
  </p:notesMasterIdLst>
  <p:sldIdLst>
    <p:sldId id="331" r:id="rId2"/>
    <p:sldId id="649" r:id="rId3"/>
    <p:sldId id="333" r:id="rId4"/>
    <p:sldId id="355" r:id="rId5"/>
    <p:sldId id="431" r:id="rId6"/>
    <p:sldId id="357" r:id="rId7"/>
    <p:sldId id="364" r:id="rId8"/>
    <p:sldId id="365" r:id="rId9"/>
    <p:sldId id="384" r:id="rId10"/>
    <p:sldId id="387" r:id="rId11"/>
    <p:sldId id="389" r:id="rId12"/>
    <p:sldId id="390" r:id="rId13"/>
    <p:sldId id="391" r:id="rId14"/>
    <p:sldId id="392" r:id="rId15"/>
    <p:sldId id="393" r:id="rId16"/>
    <p:sldId id="394" r:id="rId17"/>
    <p:sldId id="395" r:id="rId18"/>
    <p:sldId id="396" r:id="rId19"/>
    <p:sldId id="409" r:id="rId20"/>
    <p:sldId id="410" r:id="rId21"/>
    <p:sldId id="411" r:id="rId22"/>
    <p:sldId id="414" r:id="rId23"/>
    <p:sldId id="415" r:id="rId24"/>
    <p:sldId id="416" r:id="rId25"/>
    <p:sldId id="418" r:id="rId26"/>
    <p:sldId id="419" r:id="rId27"/>
    <p:sldId id="420" r:id="rId28"/>
    <p:sldId id="421" r:id="rId29"/>
    <p:sldId id="422" r:id="rId30"/>
    <p:sldId id="273" r:id="rId31"/>
    <p:sldId id="276" r:id="rId32"/>
    <p:sldId id="277" r:id="rId33"/>
    <p:sldId id="279" r:id="rId34"/>
    <p:sldId id="280" r:id="rId35"/>
    <p:sldId id="282" r:id="rId36"/>
    <p:sldId id="283" r:id="rId37"/>
    <p:sldId id="284" r:id="rId38"/>
    <p:sldId id="285" r:id="rId39"/>
    <p:sldId id="286" r:id="rId40"/>
    <p:sldId id="287" r:id="rId41"/>
    <p:sldId id="612" r:id="rId42"/>
    <p:sldId id="288" r:id="rId43"/>
    <p:sldId id="289" r:id="rId44"/>
    <p:sldId id="290" r:id="rId45"/>
    <p:sldId id="291" r:id="rId46"/>
    <p:sldId id="292" r:id="rId47"/>
    <p:sldId id="293" r:id="rId48"/>
    <p:sldId id="294" r:id="rId49"/>
    <p:sldId id="325" r:id="rId50"/>
    <p:sldId id="326" r:id="rId5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im Smith" initials="JS" lastIdx="1" clrIdx="0">
    <p:extLst>
      <p:ext uri="{19B8F6BF-5375-455C-9EA6-DF929625EA0E}">
        <p15:presenceInfo xmlns:p15="http://schemas.microsoft.com/office/powerpoint/2012/main" userId="580066603b06fae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180C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1" autoAdjust="0"/>
    <p:restoredTop sz="86892" autoAdjust="0"/>
  </p:normalViewPr>
  <p:slideViewPr>
    <p:cSldViewPr>
      <p:cViewPr varScale="1">
        <p:scale>
          <a:sx n="96" d="100"/>
          <a:sy n="96" d="100"/>
        </p:scale>
        <p:origin x="203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8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4" d="100"/>
          <a:sy n="74" d="100"/>
        </p:scale>
        <p:origin x="-3444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5F952B6-3658-49AE-A71D-F6147038DC54}" type="datetimeFigureOut">
              <a:rPr lang="en-US"/>
              <a:pPr>
                <a:defRPr/>
              </a:pPr>
              <a:t>1/4/2022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D8F0F59-BE75-4C50-AD5E-3AF184E09B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3925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FB1D93-D11C-4DFB-955A-58271706C5AB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Instructor Notes:  Tactical Medicine Essentials is a course</a:t>
            </a:r>
            <a:r>
              <a:rPr lang="en-US" baseline="0" dirty="0"/>
              <a:t> that was designed to teach how to “tactical medics” how to best support a tactical or special operations team.  It may be called “TacMed Essentials”.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F0F59-BE75-4C50-AD5E-3AF184E09B5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6417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C1F03185-759C-44EA-B833-6BA7339E28CA}" type="slidenum">
              <a:rPr lang="en-US" sz="1200">
                <a:latin typeface="Times New Roman" charset="0"/>
              </a:rPr>
              <a:pPr eaLnBrk="1" hangingPunct="1"/>
              <a:t>4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192FDC0D-0AF9-4115-9745-ECB881F38EF0}" type="slidenum">
              <a:rPr lang="en-US" sz="1200">
                <a:latin typeface="Times New Roman" charset="0"/>
              </a:rPr>
              <a:pPr eaLnBrk="1" hangingPunct="1"/>
              <a:t>6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20C77873-5CAB-424E-B5E2-5E6C2D149AF9}" type="slidenum">
              <a:rPr lang="en-US" sz="1200">
                <a:latin typeface="Times New Roman" charset="0"/>
              </a:rPr>
              <a:pPr eaLnBrk="1" hangingPunct="1"/>
              <a:t>7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FC0DB96-3013-4C84-B279-9B052F0B1DDE}" type="slidenum">
              <a:rPr lang="en-US" sz="1200">
                <a:latin typeface="Times New Roman" charset="0"/>
              </a:rPr>
              <a:pPr eaLnBrk="1" hangingPunct="1"/>
              <a:t>8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98757F7F-A135-47DC-BBA4-A151952550EC}" type="slidenum">
              <a:rPr lang="en-US" sz="1200">
                <a:latin typeface="Times New Roman" charset="0"/>
              </a:rPr>
              <a:pPr eaLnBrk="1" hangingPunct="1"/>
              <a:t>9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B58EDCE3-5341-46A8-B3D9-CEE80E5BB11B}" type="slidenum">
              <a:rPr lang="en-US" sz="1200">
                <a:latin typeface="Times New Roman" charset="0"/>
              </a:rPr>
              <a:pPr eaLnBrk="1" hangingPunct="1"/>
              <a:t>10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F9D42BE2-E3C5-4BF6-9F19-EBF545D16220}" type="slidenum">
              <a:rPr lang="en-US" sz="1200">
                <a:latin typeface="Times New Roman" charset="0"/>
              </a:rPr>
              <a:pPr eaLnBrk="1" hangingPunct="1"/>
              <a:t>12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9DBF98D0-5606-4E50-B2BE-FF047B848F83}" type="slidenum">
              <a:rPr lang="en-US" sz="1200">
                <a:latin typeface="Times New Roman" charset="0"/>
              </a:rPr>
              <a:pPr eaLnBrk="1" hangingPunct="1"/>
              <a:t>13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D3014727-9E33-4233-ADCD-6509567D8F98}" type="slidenum">
              <a:rPr lang="en-US" sz="1200">
                <a:latin typeface="Times New Roman" charset="0"/>
              </a:rPr>
              <a:pPr eaLnBrk="1" hangingPunct="1"/>
              <a:t>14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4B9DE098-9BDB-4EF2-9FB1-91F6DD65B7C3}" type="slidenum">
              <a:rPr lang="en-US" sz="1200">
                <a:latin typeface="Times New Roman" charset="0"/>
              </a:rPr>
              <a:pPr eaLnBrk="1" hangingPunct="1"/>
              <a:t>15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BA8CBF7-4409-45B0-9AEE-13ABA519D396}" type="slidenum">
              <a:rPr lang="en-US" sz="1200">
                <a:latin typeface="Times New Roman" charset="0"/>
              </a:rPr>
              <a:pPr eaLnBrk="1" hangingPunct="1"/>
              <a:t>16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45738910-34D6-407B-B90B-39AD5571713C}" type="slidenum">
              <a:rPr lang="en-US" sz="1200">
                <a:latin typeface="Times New Roman" charset="0"/>
              </a:rPr>
              <a:pPr eaLnBrk="1" hangingPunct="1"/>
              <a:t>17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B03D6A2-254D-4565-A162-71AAAD262139}" type="slidenum">
              <a:rPr lang="en-US" sz="1200">
                <a:latin typeface="Times New Roman" charset="0"/>
              </a:rPr>
              <a:pPr eaLnBrk="1" hangingPunct="1"/>
              <a:t>18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3DB2FB7-1FA4-4DEB-A869-78CE6D7BE9CF}" type="slidenum">
              <a:rPr lang="en-US" sz="1200">
                <a:latin typeface="Times New Roman" charset="0"/>
              </a:rPr>
              <a:pPr eaLnBrk="1" hangingPunct="1"/>
              <a:t>19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7C2D390A-D9A7-4319-A149-5198279ACAFC}" type="slidenum">
              <a:rPr lang="en-US" sz="1200">
                <a:latin typeface="Times New Roman" charset="0"/>
              </a:rPr>
              <a:pPr eaLnBrk="1" hangingPunct="1"/>
              <a:t>20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C1D23070-D8C6-4843-8F62-84675D4DDF27}" type="slidenum">
              <a:rPr lang="en-US" sz="1200">
                <a:latin typeface="Times New Roman" charset="0"/>
              </a:rPr>
              <a:pPr eaLnBrk="1" hangingPunct="1"/>
              <a:t>21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5368F92-7054-4E80-8782-0E8BD816C913}" type="slidenum">
              <a:rPr lang="en-US" sz="1200">
                <a:latin typeface="Times New Roman" charset="0"/>
              </a:rPr>
              <a:pPr eaLnBrk="1" hangingPunct="1"/>
              <a:t>22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2C15177C-FDD8-483D-B82A-7AA8452BAC25}" type="slidenum">
              <a:rPr lang="en-US" sz="1200">
                <a:latin typeface="Times New Roman" charset="0"/>
              </a:rPr>
              <a:pPr eaLnBrk="1" hangingPunct="1"/>
              <a:t>24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B852FA7-14B0-4EE7-BF26-F5C6A4846255}" type="slidenum">
              <a:rPr lang="en-US" sz="1200">
                <a:latin typeface="Times New Roman" charset="0"/>
              </a:rPr>
              <a:pPr eaLnBrk="1" hangingPunct="1"/>
              <a:t>25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1D2F199F-3D93-40C6-B377-E8948E2726F6}" type="slidenum">
              <a:rPr lang="en-US" sz="1200">
                <a:latin typeface="Times New Roman" charset="0"/>
              </a:rPr>
              <a:pPr eaLnBrk="1" hangingPunct="1"/>
              <a:t>26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273D5D85-B5FE-4E96-BAA7-8E574AB52DA3}" type="slidenum">
              <a:rPr lang="en-US" sz="1200">
                <a:latin typeface="Times New Roman" charset="0"/>
              </a:rPr>
              <a:pPr eaLnBrk="1" hangingPunct="1"/>
              <a:t>27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401C9A80-76BC-4BB4-9DF3-83ECAAA0C251}" type="slidenum">
              <a:rPr lang="en-US" sz="1200">
                <a:latin typeface="Times New Roman" charset="0"/>
              </a:rPr>
              <a:pPr eaLnBrk="1" hangingPunct="1"/>
              <a:t>28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72F1E3BF-D5ED-4741-8490-B82EEA0F2DE1}" type="slidenum">
              <a:rPr lang="en-US" sz="1200">
                <a:latin typeface="Times New Roman" charset="0"/>
              </a:rPr>
              <a:pPr eaLnBrk="1" hangingPunct="1"/>
              <a:t>32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C2FACE5-184D-4D00-98F5-CF84702FC8A8}" type="slidenum">
              <a:rPr lang="en-US" sz="1200">
                <a:latin typeface="Times New Roman" charset="0"/>
              </a:rPr>
              <a:pPr eaLnBrk="1" hangingPunct="1"/>
              <a:t>34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164549F-00EA-4A74-8E38-32D8D4455F57}" type="slidenum">
              <a:rPr lang="en-US" sz="1200">
                <a:latin typeface="Times New Roman" charset="0"/>
              </a:rPr>
              <a:pPr eaLnBrk="1" hangingPunct="1"/>
              <a:t>35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EDBC1498-548D-483F-89A1-E7607B0C2115}" type="slidenum">
              <a:rPr lang="en-US" sz="1200">
                <a:latin typeface="Times New Roman" charset="0"/>
              </a:rPr>
              <a:pPr eaLnBrk="1" hangingPunct="1"/>
              <a:t>36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E553F477-81F5-4183-B135-8C364C3B9130}" type="slidenum">
              <a:rPr lang="en-US" sz="1200">
                <a:latin typeface="Times New Roman" charset="0"/>
              </a:rPr>
              <a:pPr eaLnBrk="1" hangingPunct="1"/>
              <a:t>37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D257216-B112-4899-9011-2DB2813A1F32}" type="slidenum">
              <a:rPr lang="en-US" sz="1200">
                <a:latin typeface="Times New Roman" charset="0"/>
              </a:rPr>
              <a:pPr eaLnBrk="1" hangingPunct="1"/>
              <a:t>38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A4865F9-5C0B-4629-8569-992DB38F9F17}" type="slidenum">
              <a:rPr lang="en-US" sz="1200">
                <a:latin typeface="Times New Roman" charset="0"/>
              </a:rPr>
              <a:pPr eaLnBrk="1" hangingPunct="1"/>
              <a:t>39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EC989A1A-CD8F-4C3A-9179-01FB8FD7C8B3}" type="slidenum">
              <a:rPr lang="en-US" sz="1200">
                <a:latin typeface="Times New Roman" charset="0"/>
              </a:rPr>
              <a:pPr eaLnBrk="1" hangingPunct="1"/>
              <a:t>40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B3473661-B487-4493-A94C-4AD75C1ECE03}" type="slidenum">
              <a:rPr lang="en-US" sz="1200">
                <a:latin typeface="Times New Roman" charset="0"/>
              </a:rPr>
              <a:pPr eaLnBrk="1" hangingPunct="1"/>
              <a:t>42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DA5518E2-2091-40B0-BA4E-CB91908E32E8}" type="slidenum">
              <a:rPr lang="en-US" sz="1200">
                <a:latin typeface="Times New Roman" charset="0"/>
              </a:rPr>
              <a:pPr eaLnBrk="1" hangingPunct="1"/>
              <a:t>43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1F26352B-3EBB-44AD-AD2B-8E6C4F619E4F}" type="slidenum">
              <a:rPr lang="en-US" sz="1200">
                <a:latin typeface="Times New Roman" charset="0"/>
              </a:rPr>
              <a:pPr eaLnBrk="1" hangingPunct="1"/>
              <a:t>44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4DC21DB3-B48C-41E3-82BE-EE2351B2ECBA}" type="slidenum">
              <a:rPr lang="en-US" sz="1200">
                <a:latin typeface="Times New Roman" charset="0"/>
              </a:rPr>
              <a:pPr eaLnBrk="1" hangingPunct="1"/>
              <a:t>46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7F549B55-A07F-4693-930C-2A052CA4CF78}" type="slidenum">
              <a:rPr lang="en-US" sz="1200">
                <a:latin typeface="Times New Roman" charset="0"/>
              </a:rPr>
              <a:pPr eaLnBrk="1" hangingPunct="1"/>
              <a:t>47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solidFill>
                  <a:schemeClr val="bg2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2D1C57-66EE-4311-A43F-35507645A034}" type="datetime1">
              <a:rPr lang="en-US"/>
              <a:pPr>
                <a:defRPr/>
              </a:pPr>
              <a:t>1/4/2022</a:t>
            </a:fld>
            <a:endParaRPr lang="en-US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Tactical Medicine Essentials</a:t>
            </a:r>
          </a:p>
        </p:txBody>
      </p:sp>
      <p:sp>
        <p:nvSpPr>
          <p:cNvPr id="10" name="Slide Number Placeholder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33DA2-806A-45D6-AB28-681A866A8F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399" y="228600"/>
            <a:ext cx="1602221" cy="1602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66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547688" indent="-411163">
              <a:buClr>
                <a:schemeClr val="bg2">
                  <a:lumMod val="60000"/>
                  <a:lumOff val="40000"/>
                </a:schemeClr>
              </a:buClr>
              <a:buFont typeface="Wingdings" pitchFamily="2" charset="2"/>
              <a:buChar char="Ø"/>
              <a:defRPr/>
            </a:lvl1pPr>
            <a:lvl2pPr marL="868363" indent="-282575"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/>
            </a:lvl2pPr>
            <a:lvl3pPr marL="904875" indent="0">
              <a:buClr>
                <a:schemeClr val="bg2">
                  <a:lumMod val="60000"/>
                  <a:lumOff val="40000"/>
                </a:schemeClr>
              </a:buClr>
              <a:buFontTx/>
              <a:buNone/>
              <a:defRPr/>
            </a:lvl3pPr>
            <a:lvl4pPr marL="1169987" indent="0">
              <a:buClr>
                <a:schemeClr val="bg2">
                  <a:lumMod val="60000"/>
                  <a:lumOff val="40000"/>
                </a:schemeClr>
              </a:buClr>
              <a:buFontTx/>
              <a:buNone/>
              <a:defRPr/>
            </a:lvl4pPr>
            <a:lvl5pPr marL="1362075" indent="0">
              <a:buClr>
                <a:schemeClr val="bg2">
                  <a:lumMod val="60000"/>
                  <a:lumOff val="40000"/>
                </a:schemeClr>
              </a:buClr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E4C4F-D784-4B87-8F78-AD802C1972FA}" type="datetime1">
              <a:rPr lang="en-US"/>
              <a:pPr>
                <a:defRPr/>
              </a:pPr>
              <a:t>1/4/2022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Tactical Medicine Essentials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2CE1E-2C57-4ABB-A34D-9F38D8CD65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013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bg2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6CBDFE-484A-41E1-8528-06AD459D4ABC}" type="datetime1">
              <a:rPr lang="en-US"/>
              <a:pPr>
                <a:defRPr/>
              </a:pPr>
              <a:t>1/4/2022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Tactical Medicine Essentials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96631-5F64-4FA4-9458-A828DAB3E3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606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F7998-151D-4346-8942-CC812AAA2AF7}" type="datetime1">
              <a:rPr lang="en-US"/>
              <a:pPr>
                <a:defRPr/>
              </a:pPr>
              <a:t>1/4/2022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Tactical Medicine Essentials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8AF6CD-2A2F-42E2-9F96-541C00CC51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319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6D06E-A44D-4F84-ABD9-1686E0E71A59}" type="datetime1">
              <a:rPr lang="en-US"/>
              <a:pPr>
                <a:defRPr/>
              </a:pPr>
              <a:t>1/4/2022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Tactical Medicine Essentials</a:t>
            </a: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4F4C4-E952-4FE9-8931-8D6A3B69F6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346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891DA-3981-4C53-9225-B502004DDC0D}" type="datetime1">
              <a:rPr lang="en-US"/>
              <a:pPr>
                <a:defRPr/>
              </a:pPr>
              <a:t>1/4/2022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Tactical Medicine Essentials</a:t>
            </a: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32BDA-E3D4-468D-93EB-429532A00C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366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B51FF-67C4-4933-AAB0-B378C6DD52D7}" type="datetime1">
              <a:rPr lang="en-US"/>
              <a:pPr>
                <a:defRPr/>
              </a:pPr>
              <a:t>1/4/2022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Tactical Medicine Essentials</a:t>
            </a: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7953F-5D68-4114-857F-DC6230B682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107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0942D-378C-4B5B-A995-6B7C30995467}" type="datetime1">
              <a:rPr lang="en-US"/>
              <a:pPr>
                <a:defRPr/>
              </a:pPr>
              <a:t>1/4/2022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Tactical Medicine Essentials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B9AC5-4B63-4113-8D17-0228C5AE99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371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F7EBC-B87D-4B45-B93C-FB0B99EBE3F6}" type="datetime1">
              <a:rPr lang="en-US"/>
              <a:pPr>
                <a:defRPr/>
              </a:pPr>
              <a:t>1/4/2022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Tactical Medicine Essentials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3E18D-BF2E-4EA8-8851-6ABC8835A2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734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235DB48-42A7-4F51-9E54-5B5F3B1ECA89}" type="datetime1">
              <a:rPr lang="en-US"/>
              <a:pPr>
                <a:defRPr/>
              </a:pPr>
              <a:t>1/4/2022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Tactical Medicine Essentials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9FC48FD-52AD-436F-8090-3CC5B94048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6580" y="6169025"/>
            <a:ext cx="53657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46" r:id="rId2"/>
    <p:sldLayoutId id="214748375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</p:sldLayoutIdLst>
  <p:hf sldNum="0" hdr="0" dt="0"/>
  <p:txStyles>
    <p:titleStyle>
      <a:lvl1pPr algn="ctr" rtl="0" fontAlgn="base">
        <a:spcBef>
          <a:spcPct val="0"/>
        </a:spcBef>
        <a:spcAft>
          <a:spcPct val="0"/>
        </a:spcAft>
        <a:defRPr sz="4100" b="1" kern="1200" baseline="0">
          <a:ln w="6350">
            <a:noFill/>
          </a:ln>
          <a:solidFill>
            <a:schemeClr val="bg2"/>
          </a:soli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Ø"/>
        <a:defRPr sz="2800" kern="1200" baseline="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2030" y="457200"/>
            <a:ext cx="8112370" cy="27432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gradFill>
                  <a:gsLst>
                    <a:gs pos="0">
                      <a:srgbClr val="000000"/>
                    </a:gs>
                    <a:gs pos="15000">
                      <a:srgbClr val="0A128C"/>
                    </a:gs>
                    <a:gs pos="24000">
                      <a:srgbClr val="181CC7"/>
                    </a:gs>
                    <a:gs pos="94000">
                      <a:srgbClr val="180CB0"/>
                    </a:gs>
                    <a:gs pos="100000">
                      <a:srgbClr val="8C3D91"/>
                    </a:gs>
                  </a:gsLst>
                  <a:lin ang="4800000" scaled="0"/>
                </a:gradFill>
              </a:rPr>
              <a:t>Tactical Medicine Essentials</a:t>
            </a:r>
            <a:br>
              <a:rPr lang="en-US" dirty="0">
                <a:gradFill>
                  <a:gsLst>
                    <a:gs pos="0">
                      <a:srgbClr val="000000"/>
                    </a:gs>
                    <a:gs pos="15000">
                      <a:srgbClr val="0A128C"/>
                    </a:gs>
                    <a:gs pos="24000">
                      <a:srgbClr val="181CC7"/>
                    </a:gs>
                    <a:gs pos="94000">
                      <a:srgbClr val="180CB0"/>
                    </a:gs>
                    <a:gs pos="100000">
                      <a:srgbClr val="8C3D91"/>
                    </a:gs>
                  </a:gsLst>
                  <a:lin ang="4800000" scaled="0"/>
                </a:gradFill>
              </a:rPr>
            </a:br>
            <a:br>
              <a:rPr lang="en-US" dirty="0">
                <a:gradFill>
                  <a:gsLst>
                    <a:gs pos="0">
                      <a:srgbClr val="000000"/>
                    </a:gs>
                    <a:gs pos="15000">
                      <a:srgbClr val="0A128C"/>
                    </a:gs>
                    <a:gs pos="24000">
                      <a:srgbClr val="181CC7"/>
                    </a:gs>
                    <a:gs pos="94000">
                      <a:srgbClr val="180CB0"/>
                    </a:gs>
                    <a:gs pos="100000">
                      <a:srgbClr val="8C3D91"/>
                    </a:gs>
                  </a:gsLst>
                  <a:lin ang="4800000" scaled="0"/>
                </a:gradFill>
              </a:rPr>
            </a:br>
            <a:r>
              <a:rPr lang="en-US" sz="4200" dirty="0">
                <a:solidFill>
                  <a:schemeClr val="tx1"/>
                </a:solidFill>
                <a:effectLst/>
              </a:rPr>
              <a:t>“Tacmed Essentials”</a:t>
            </a:r>
          </a:p>
        </p:txBody>
      </p:sp>
      <p:sp>
        <p:nvSpPr>
          <p:cNvPr id="4099" name="Subtitle 2"/>
          <p:cNvSpPr>
            <a:spLocks noGrp="1"/>
          </p:cNvSpPr>
          <p:nvPr>
            <p:ph type="subTitle" idx="1"/>
          </p:nvPr>
        </p:nvSpPr>
        <p:spPr>
          <a:xfrm>
            <a:off x="1447800" y="3352800"/>
            <a:ext cx="6477000" cy="3048000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TK Use TACDA</a:t>
            </a:r>
          </a:p>
          <a:p>
            <a:r>
              <a:rPr lang="en-US" dirty="0"/>
              <a:t>Colonel James Smith,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FCB7D2E-C3F7-4A73-B3CF-2ABD7E5B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b="1" kern="1200" baseline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Tactical Medicine Essentials</a:t>
            </a:r>
          </a:p>
        </p:txBody>
      </p:sp>
      <p:pic>
        <p:nvPicPr>
          <p:cNvPr id="6" name="Picture 5" descr="A picture containing text, person, military vehicle, crowd&#10;&#10;Description automatically generated">
            <a:extLst>
              <a:ext uri="{FF2B5EF4-FFF2-40B4-BE49-F238E27FC236}">
                <a16:creationId xmlns:a16="http://schemas.microsoft.com/office/drawing/2014/main" id="{BA44A385-859E-4191-8A74-3ABC31640B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17" y="1600200"/>
            <a:ext cx="3541566" cy="4525963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C37055C-9ADF-4B4D-B42B-12E84835F4D7}"/>
              </a:ext>
            </a:extLst>
          </p:cNvPr>
          <p:cNvSpPr txBox="1"/>
          <p:nvPr/>
        </p:nvSpPr>
        <p:spPr bwMode="auto">
          <a:xfrm>
            <a:off x="4648200" y="1600200"/>
            <a:ext cx="4038600" cy="4876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2200" dirty="0">
                <a:cs typeface="+mn-cs"/>
              </a:rPr>
              <a:t>Endorsed by 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2200" i="1" dirty="0">
                <a:cs typeface="+mn-cs"/>
              </a:rPr>
              <a:t>American College of Emergency Physicians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2200" dirty="0">
                <a:cs typeface="+mn-cs"/>
              </a:rPr>
              <a:t>Primary text used by the only Homeland Security approved tactical medicine program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2200" dirty="0">
                <a:cs typeface="+mn-cs"/>
              </a:rPr>
              <a:t>International School of Tactical Medicine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2200" dirty="0">
                <a:cs typeface="+mn-cs"/>
              </a:rPr>
              <a:t>In use in Japan, Oman, South Africa, Saudi Arabia, Germany, UK and throughout the US.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2200" dirty="0">
              <a:cs typeface="+mn-cs"/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2200" dirty="0">
                <a:cs typeface="+mn-cs"/>
              </a:rPr>
              <a:t>More than 100 peer reviewers and seven years to produce.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2200" dirty="0"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A74844-EB0F-4DB9-B48D-1FB81A7DA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416675"/>
            <a:ext cx="2895600" cy="365125"/>
          </a:xfrm>
        </p:spPr>
        <p:txBody>
          <a:bodyPr vert="horz" anchor="b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kumimoji="0" lang="en-US" kern="1200">
                <a:latin typeface="+mn-lt"/>
                <a:ea typeface="+mn-ea"/>
                <a:cs typeface="+mn-cs"/>
              </a:rPr>
              <a:t>Tactical Medicine Essentials</a:t>
            </a:r>
          </a:p>
        </p:txBody>
      </p:sp>
    </p:spTree>
    <p:extLst>
      <p:ext uri="{BB962C8B-B14F-4D97-AF65-F5344CB8AC3E}">
        <p14:creationId xmlns:p14="http://schemas.microsoft.com/office/powerpoint/2010/main" val="1968589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457200"/>
            <a:ext cx="8229600" cy="25146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TaCmeD </a:t>
            </a:r>
            <a:br>
              <a:rPr lang="en-US" dirty="0"/>
            </a:br>
            <a:r>
              <a:rPr lang="en-US" dirty="0"/>
              <a:t>Essentials</a:t>
            </a:r>
            <a:br>
              <a:rPr lang="en-US" dirty="0"/>
            </a:br>
            <a:endParaRPr lang="en-US" dirty="0"/>
          </a:p>
        </p:txBody>
      </p:sp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3048000" y="3332163"/>
            <a:ext cx="4724400" cy="1011237"/>
          </a:xfrm>
        </p:spPr>
        <p:txBody>
          <a:bodyPr/>
          <a:lstStyle/>
          <a:p>
            <a:r>
              <a:rPr lang="en-US"/>
              <a:t>INTRODUCTION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286000"/>
            <a:ext cx="6056923" cy="4542692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 idx="4294967295"/>
          </p:nvPr>
        </p:nvSpPr>
        <p:spPr/>
        <p:txBody>
          <a:bodyPr rIns="91440">
            <a:normAutofit fontScale="90000"/>
          </a:bodyPr>
          <a:lstStyle/>
          <a:p>
            <a:r>
              <a:rPr lang="en-US" sz="3600" dirty="0"/>
              <a:t>Essential Emergency Medical Gear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50179" name="Content Placeholder 2"/>
          <p:cNvSpPr>
            <a:spLocks noGrp="1"/>
          </p:cNvSpPr>
          <p:nvPr>
            <p:ph idx="4294967295"/>
          </p:nvPr>
        </p:nvSpPr>
        <p:spPr/>
        <p:txBody>
          <a:bodyPr lIns="91440" tIns="45720"/>
          <a:lstStyle/>
          <a:p>
            <a:r>
              <a:rPr lang="en-US" dirty="0"/>
              <a:t>Follow the standards of your area.</a:t>
            </a:r>
          </a:p>
          <a:p>
            <a:r>
              <a:rPr lang="en-US" dirty="0"/>
              <a:t>Level One gear:</a:t>
            </a:r>
          </a:p>
          <a:p>
            <a:pPr lvl="1"/>
            <a:r>
              <a:rPr lang="en-US" dirty="0"/>
              <a:t>Used by personnel exposed to gunfire</a:t>
            </a:r>
          </a:p>
          <a:p>
            <a:pPr lvl="1"/>
            <a:r>
              <a:rPr lang="en-US" dirty="0"/>
              <a:t>Carried in pouch attached to body</a:t>
            </a:r>
          </a:p>
          <a:p>
            <a:pPr lvl="1"/>
            <a:r>
              <a:rPr lang="en-US" dirty="0"/>
              <a:t>Allows for immediate self-aid and buddy-aid</a:t>
            </a:r>
          </a:p>
          <a:p>
            <a:pPr lvl="1"/>
            <a:r>
              <a:rPr lang="en-US" dirty="0"/>
              <a:t>Called an individual first aid kit (IFAK)</a:t>
            </a:r>
          </a:p>
          <a:p>
            <a:pPr lvl="1"/>
            <a:r>
              <a:rPr lang="en-US" dirty="0"/>
              <a:t>Basic trauma kit (at least a TK)</a:t>
            </a:r>
          </a:p>
          <a:p>
            <a:pPr lvl="1"/>
            <a:r>
              <a:rPr lang="en-US" dirty="0"/>
              <a:t>Preferably several items beside TK</a:t>
            </a:r>
          </a:p>
          <a:p>
            <a:pPr lvl="1"/>
            <a:r>
              <a:rPr lang="en-US" dirty="0"/>
              <a:t>OLAES or Israeli dressings</a:t>
            </a:r>
          </a:p>
          <a:p>
            <a:pPr lvl="1"/>
            <a:endParaRPr lang="en-US" dirty="0"/>
          </a:p>
        </p:txBody>
      </p:sp>
      <p:sp>
        <p:nvSpPr>
          <p:cNvPr id="50180" name="Footer Placeholder 3"/>
          <p:cNvSpPr txBox="1">
            <a:spLocks noGrp="1"/>
          </p:cNvSpPr>
          <p:nvPr/>
        </p:nvSpPr>
        <p:spPr bwMode="auto">
          <a:xfrm>
            <a:off x="2590800" y="6248400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endParaRPr lang="en-US" sz="120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TacMed Essentials</a:t>
            </a:r>
          </a:p>
        </p:txBody>
      </p:sp>
      <p:pic>
        <p:nvPicPr>
          <p:cNvPr id="6" name="Picture 6" descr="https://www.tacmedsolutions.com/Product%20Images%20for%20SCA%20TacMed%20Site/TQ-C_1-case%20with%20tourniquet.jpg?resizeid=5&amp;resizeh=1200&amp;resizew=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4323581"/>
            <a:ext cx="2095500" cy="2095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39174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Tactical Medicine Essentials</a:t>
            </a:r>
          </a:p>
        </p:txBody>
      </p:sp>
      <p:pic>
        <p:nvPicPr>
          <p:cNvPr id="308226" name="Picture 2" descr="Patrol Trauma Response Pouch - Tactical Medical Solution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533400"/>
            <a:ext cx="3048000" cy="3048001"/>
          </a:xfrm>
          <a:prstGeom prst="rect">
            <a:avLst/>
          </a:prstGeom>
          <a:noFill/>
        </p:spPr>
      </p:pic>
      <p:pic>
        <p:nvPicPr>
          <p:cNvPr id="308228" name="Picture 4" descr="https://www.tacmedsolutions.com/Product%20Images%20for%20SCA%20TacMed%20Site/TQAH_1.jpg?resizeid=5&amp;resizeh=1200&amp;resizew=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533400"/>
            <a:ext cx="4232100" cy="2419351"/>
          </a:xfrm>
          <a:prstGeom prst="rect">
            <a:avLst/>
          </a:prstGeom>
          <a:noFill/>
        </p:spPr>
      </p:pic>
      <p:pic>
        <p:nvPicPr>
          <p:cNvPr id="308232" name="Picture 8" descr="Patrol Rifle Response Pouch - Tactical Medical Solution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3810000"/>
            <a:ext cx="2667000" cy="2667000"/>
          </a:xfrm>
          <a:prstGeom prst="rect">
            <a:avLst/>
          </a:prstGeom>
          <a:noFill/>
        </p:spPr>
      </p:pic>
      <p:pic>
        <p:nvPicPr>
          <p:cNvPr id="308234" name="Picture 10" descr="https://www.tacmedsolutions.com/Product%20Images%20for%20SCA%20TacMed%20Site/UMKB-_1-on%20officer.jpg?resizeid=3&amp;resizeh=600&amp;resizew=60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43400" y="3048000"/>
            <a:ext cx="3124200" cy="3124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 idx="4294967295"/>
          </p:nvPr>
        </p:nvSpPr>
        <p:spPr/>
        <p:txBody>
          <a:bodyPr rIns="91440">
            <a:normAutofit fontScale="90000"/>
          </a:bodyPr>
          <a:lstStyle/>
          <a:p>
            <a:r>
              <a:rPr lang="en-US" sz="3600" dirty="0"/>
              <a:t>Essential Emergency Medical Gear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54275" name="Content Placeholder 2"/>
          <p:cNvSpPr>
            <a:spLocks noGrp="1"/>
          </p:cNvSpPr>
          <p:nvPr>
            <p:ph idx="4294967295"/>
          </p:nvPr>
        </p:nvSpPr>
        <p:spPr>
          <a:xfrm>
            <a:off x="457200" y="1774825"/>
            <a:ext cx="8229600" cy="815975"/>
          </a:xfrm>
        </p:spPr>
        <p:txBody>
          <a:bodyPr lIns="91440" tIns="45720"/>
          <a:lstStyle/>
          <a:p>
            <a:r>
              <a:rPr lang="en-US" dirty="0"/>
              <a:t>An IFAK should be carried always.</a:t>
            </a:r>
          </a:p>
        </p:txBody>
      </p:sp>
      <p:sp>
        <p:nvSpPr>
          <p:cNvPr id="54276" name="Footer Placeholder 3"/>
          <p:cNvSpPr txBox="1">
            <a:spLocks noGrp="1"/>
          </p:cNvSpPr>
          <p:nvPr/>
        </p:nvSpPr>
        <p:spPr bwMode="auto">
          <a:xfrm>
            <a:off x="2590800" y="6248400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endParaRPr lang="en-US" sz="1200"/>
          </a:p>
        </p:txBody>
      </p:sp>
      <p:pic>
        <p:nvPicPr>
          <p:cNvPr id="54277" name="Picture 4" descr="78217_CH04_FIG1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514600"/>
            <a:ext cx="54864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TacMed Essentials</a:t>
            </a:r>
          </a:p>
        </p:txBody>
      </p:sp>
    </p:spTree>
    <p:extLst>
      <p:ext uri="{BB962C8B-B14F-4D97-AF65-F5344CB8AC3E}">
        <p14:creationId xmlns:p14="http://schemas.microsoft.com/office/powerpoint/2010/main" val="1774507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 idx="4294967295"/>
          </p:nvPr>
        </p:nvSpPr>
        <p:spPr/>
        <p:txBody>
          <a:bodyPr rIns="91440"/>
          <a:lstStyle/>
          <a:p>
            <a:r>
              <a:rPr lang="en-US" sz="3600" dirty="0"/>
              <a:t>Tactical Medical Supplies</a:t>
            </a:r>
          </a:p>
        </p:txBody>
      </p:sp>
      <p:sp>
        <p:nvSpPr>
          <p:cNvPr id="68611" name="Content Placeholder 2"/>
          <p:cNvSpPr>
            <a:spLocks noGrp="1"/>
          </p:cNvSpPr>
          <p:nvPr>
            <p:ph idx="4294967295"/>
          </p:nvPr>
        </p:nvSpPr>
        <p:spPr>
          <a:xfrm>
            <a:off x="457200" y="1774825"/>
            <a:ext cx="8229600" cy="1425575"/>
          </a:xfrm>
        </p:spPr>
        <p:txBody>
          <a:bodyPr lIns="91440" tIns="45720"/>
          <a:lstStyle/>
          <a:p>
            <a:r>
              <a:rPr lang="en-US" dirty="0"/>
              <a:t>Tactical compression bandages are an important item used to control bleeding.</a:t>
            </a:r>
          </a:p>
        </p:txBody>
      </p:sp>
      <p:sp>
        <p:nvSpPr>
          <p:cNvPr id="68612" name="Footer Placeholder 3"/>
          <p:cNvSpPr txBox="1">
            <a:spLocks noGrp="1"/>
          </p:cNvSpPr>
          <p:nvPr/>
        </p:nvSpPr>
        <p:spPr bwMode="auto">
          <a:xfrm>
            <a:off x="2590800" y="6248400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endParaRPr lang="en-US" sz="1200"/>
          </a:p>
        </p:txBody>
      </p:sp>
      <p:pic>
        <p:nvPicPr>
          <p:cNvPr id="68613" name="Picture 4" descr="78217_CH04_FIG14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895600"/>
            <a:ext cx="54864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TacMed Essentials</a:t>
            </a:r>
          </a:p>
        </p:txBody>
      </p:sp>
    </p:spTree>
    <p:extLst>
      <p:ext uri="{BB962C8B-B14F-4D97-AF65-F5344CB8AC3E}">
        <p14:creationId xmlns:p14="http://schemas.microsoft.com/office/powerpoint/2010/main" val="1050532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 idx="4294967295"/>
          </p:nvPr>
        </p:nvSpPr>
        <p:spPr/>
        <p:txBody>
          <a:bodyPr rIns="91440"/>
          <a:lstStyle/>
          <a:p>
            <a:r>
              <a:rPr lang="en-US" sz="3600" dirty="0"/>
              <a:t>Tactical Medical Supplies</a:t>
            </a:r>
          </a:p>
        </p:txBody>
      </p:sp>
      <p:sp>
        <p:nvSpPr>
          <p:cNvPr id="70659" name="Content Placeholder 2"/>
          <p:cNvSpPr>
            <a:spLocks noGrp="1"/>
          </p:cNvSpPr>
          <p:nvPr>
            <p:ph idx="4294967295"/>
          </p:nvPr>
        </p:nvSpPr>
        <p:spPr>
          <a:xfrm>
            <a:off x="457200" y="1219200"/>
            <a:ext cx="8229600" cy="4525963"/>
          </a:xfrm>
        </p:spPr>
        <p:txBody>
          <a:bodyPr lIns="91440" tIns="45720">
            <a:normAutofit lnSpcReduction="10000"/>
          </a:bodyPr>
          <a:lstStyle/>
          <a:p>
            <a:r>
              <a:rPr lang="en-US" dirty="0"/>
              <a:t>Tactical tourniquets can prevent the number one cause of preventable death in combat: </a:t>
            </a:r>
            <a:r>
              <a:rPr lang="en-US" dirty="0">
                <a:solidFill>
                  <a:srgbClr val="FF0000"/>
                </a:solidFill>
              </a:rPr>
              <a:t>extremity hemorrhage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Highly recommended that they be carried those potentially exposed to gunfire including hunters and on the firearm range.</a:t>
            </a:r>
          </a:p>
          <a:p>
            <a:pPr lvl="1"/>
            <a:r>
              <a:rPr lang="en-US" dirty="0"/>
              <a:t>Can be improvised from clothing or other material if necessary</a:t>
            </a:r>
          </a:p>
          <a:p>
            <a:pPr lvl="1"/>
            <a:r>
              <a:rPr lang="en-US" b="1" dirty="0"/>
              <a:t>Allows person</a:t>
            </a:r>
          </a:p>
          <a:p>
            <a:pPr marL="585788" lvl="1" indent="0">
              <a:buNone/>
            </a:pPr>
            <a:r>
              <a:rPr lang="en-US" b="1" dirty="0"/>
              <a:t>	to stay in </a:t>
            </a:r>
          </a:p>
          <a:p>
            <a:pPr marL="585788" lvl="1" indent="0">
              <a:buNone/>
            </a:pPr>
            <a:r>
              <a:rPr lang="en-US" b="1" dirty="0"/>
              <a:t>	the fight! </a:t>
            </a:r>
          </a:p>
          <a:p>
            <a:pPr marL="585788" lvl="1" indent="0">
              <a:buNone/>
            </a:pPr>
            <a:endParaRPr lang="en-US" dirty="0"/>
          </a:p>
          <a:p>
            <a:pPr>
              <a:buFontTx/>
              <a:buNone/>
            </a:pPr>
            <a:endParaRPr lang="en-US" dirty="0"/>
          </a:p>
        </p:txBody>
      </p:sp>
      <p:sp>
        <p:nvSpPr>
          <p:cNvPr id="70660" name="Footer Placeholder 3"/>
          <p:cNvSpPr txBox="1">
            <a:spLocks noGrp="1"/>
          </p:cNvSpPr>
          <p:nvPr/>
        </p:nvSpPr>
        <p:spPr bwMode="auto">
          <a:xfrm>
            <a:off x="2590800" y="6248400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endParaRPr lang="en-US" sz="120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4028490"/>
            <a:ext cx="3896564" cy="259080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990600" y="6291864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TacMed Essentials</a:t>
            </a:r>
          </a:p>
        </p:txBody>
      </p:sp>
    </p:spTree>
    <p:extLst>
      <p:ext uri="{BB962C8B-B14F-4D97-AF65-F5344CB8AC3E}">
        <p14:creationId xmlns:p14="http://schemas.microsoft.com/office/powerpoint/2010/main" val="983986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 idx="4294967295"/>
          </p:nvPr>
        </p:nvSpPr>
        <p:spPr/>
        <p:txBody>
          <a:bodyPr rIns="91440"/>
          <a:lstStyle/>
          <a:p>
            <a:r>
              <a:rPr lang="en-US" sz="3600" dirty="0"/>
              <a:t>Scene Safety and Priorities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4294967295"/>
          </p:nvPr>
        </p:nvSpPr>
        <p:spPr/>
        <p:txBody>
          <a:bodyPr lIns="91440" tIns="45720"/>
          <a:lstStyle/>
          <a:p>
            <a:pPr marL="728663" indent="-609600"/>
            <a:r>
              <a:rPr lang="en-US" dirty="0"/>
              <a:t>Priorities:</a:t>
            </a:r>
          </a:p>
          <a:p>
            <a:pPr marL="990600" lvl="1" indent="-533400">
              <a:buFontTx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Your own personal safety and medical care</a:t>
            </a:r>
          </a:p>
          <a:p>
            <a:pPr marL="990600" lvl="1" indent="-533400">
              <a:buFontTx/>
              <a:buAutoNum type="arabicPeriod"/>
            </a:pPr>
            <a:r>
              <a:rPr lang="en-US" dirty="0"/>
              <a:t>Safety and care of your teammates </a:t>
            </a:r>
          </a:p>
          <a:p>
            <a:pPr marL="990600" lvl="1" indent="-533400">
              <a:buFontTx/>
              <a:buAutoNum type="arabicPeriod"/>
            </a:pPr>
            <a:r>
              <a:rPr lang="en-US" dirty="0"/>
              <a:t>Care of other casualties:</a:t>
            </a:r>
          </a:p>
          <a:p>
            <a:pPr marL="1223963" lvl="2" indent="-457200"/>
            <a:r>
              <a:rPr lang="en-US" dirty="0"/>
              <a:t>Hostages </a:t>
            </a:r>
          </a:p>
          <a:p>
            <a:pPr marL="1223963" lvl="2" indent="-457200"/>
            <a:r>
              <a:rPr lang="en-US" dirty="0"/>
              <a:t>Bystanders </a:t>
            </a:r>
          </a:p>
          <a:p>
            <a:pPr marL="1223963" lvl="2" indent="-457200"/>
            <a:r>
              <a:rPr lang="en-US" dirty="0"/>
              <a:t>Suspects</a:t>
            </a:r>
          </a:p>
          <a:p>
            <a:pPr marL="958851" lvl="1" indent="-457200">
              <a:buFont typeface="+mj-lt"/>
              <a:buAutoNum type="arabicPeriod"/>
            </a:pPr>
            <a:r>
              <a:rPr lang="en-US" dirty="0"/>
              <a:t>Maintain an awareness of the situation around continuously.  (360 degrees, full circle)</a:t>
            </a:r>
          </a:p>
          <a:p>
            <a:pPr marL="501651" lvl="1" indent="0">
              <a:buNone/>
            </a:pPr>
            <a:endParaRPr lang="en-US" dirty="0"/>
          </a:p>
          <a:p>
            <a:pPr marL="1414463" lvl="3" indent="-381000">
              <a:buFontTx/>
              <a:buNone/>
            </a:pPr>
            <a:endParaRPr lang="en-US" dirty="0"/>
          </a:p>
        </p:txBody>
      </p:sp>
      <p:sp>
        <p:nvSpPr>
          <p:cNvPr id="23556" name="Footer Placeholder 3"/>
          <p:cNvSpPr txBox="1">
            <a:spLocks noGrp="1"/>
          </p:cNvSpPr>
          <p:nvPr/>
        </p:nvSpPr>
        <p:spPr bwMode="auto">
          <a:xfrm>
            <a:off x="2590800" y="6248400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endParaRPr lang="en-US" sz="120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TacMed Essentials</a:t>
            </a:r>
          </a:p>
        </p:txBody>
      </p:sp>
    </p:spTree>
    <p:extLst>
      <p:ext uri="{BB962C8B-B14F-4D97-AF65-F5344CB8AC3E}">
        <p14:creationId xmlns:p14="http://schemas.microsoft.com/office/powerpoint/2010/main" val="2762242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 idx="4294967295"/>
          </p:nvPr>
        </p:nvSpPr>
        <p:spPr/>
        <p:txBody>
          <a:bodyPr rIns="91440"/>
          <a:lstStyle/>
          <a:p>
            <a:r>
              <a:rPr lang="en-US" sz="3600" dirty="0"/>
              <a:t>Someone must watch “6”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4294967295"/>
          </p:nvPr>
        </p:nvSpPr>
        <p:spPr>
          <a:xfrm>
            <a:off x="457200" y="1219200"/>
            <a:ext cx="8229600" cy="1273175"/>
          </a:xfrm>
        </p:spPr>
        <p:txBody>
          <a:bodyPr lIns="91440" tIns="45720"/>
          <a:lstStyle/>
          <a:p>
            <a:r>
              <a:rPr lang="en-US" sz="3000" dirty="0"/>
              <a:t>Ideally, someone provides security while others provide care.</a:t>
            </a:r>
          </a:p>
        </p:txBody>
      </p:sp>
      <p:sp>
        <p:nvSpPr>
          <p:cNvPr id="29700" name="Footer Placeholder 3"/>
          <p:cNvSpPr txBox="1">
            <a:spLocks noGrp="1"/>
          </p:cNvSpPr>
          <p:nvPr/>
        </p:nvSpPr>
        <p:spPr bwMode="auto">
          <a:xfrm>
            <a:off x="2590800" y="6248400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endParaRPr lang="en-US" sz="1200"/>
          </a:p>
        </p:txBody>
      </p:sp>
      <p:pic>
        <p:nvPicPr>
          <p:cNvPr id="29701" name="Picture 5" descr="78217_CH11_FIG0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438400"/>
            <a:ext cx="4875213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TacMed Essentials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EE7412-79B7-48C2-B797-A0983DD281BA}"/>
              </a:ext>
            </a:extLst>
          </p:cNvPr>
          <p:cNvSpPr txBox="1"/>
          <p:nvPr/>
        </p:nvSpPr>
        <p:spPr>
          <a:xfrm>
            <a:off x="6858000" y="2743200"/>
            <a:ext cx="1066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Make certain “6” is covered</a:t>
            </a:r>
          </a:p>
        </p:txBody>
      </p:sp>
    </p:spTree>
    <p:extLst>
      <p:ext uri="{BB962C8B-B14F-4D97-AF65-F5344CB8AC3E}">
        <p14:creationId xmlns:p14="http://schemas.microsoft.com/office/powerpoint/2010/main" val="2015569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a good way to memorize your correct priorities?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708525"/>
          </a:xfrm>
        </p:spPr>
        <p:txBody>
          <a:bodyPr>
            <a:scene3d>
              <a:camera prst="orthographicFront"/>
              <a:lightRig rig="threePt" dir="t"/>
            </a:scene3d>
            <a:sp3d extrusionH="57150" contourW="12700" prstMaterial="dkEdge">
              <a:bevelB w="50800" h="38100" prst="riblet"/>
              <a:extrusionClr>
                <a:schemeClr val="tx1"/>
              </a:extrusionClr>
              <a:contourClr>
                <a:schemeClr val="bg2"/>
              </a:contourClr>
            </a:sp3d>
          </a:bodyPr>
          <a:lstStyle/>
          <a:p>
            <a:endParaRPr lang="en-US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en-US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Mnemonic:</a:t>
            </a:r>
          </a:p>
          <a:p>
            <a:endParaRPr lang="en-US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136525" indent="0">
              <a:buNone/>
            </a:pPr>
            <a:r>
              <a:rPr lang="en-US" sz="4400" dirty="0">
                <a:solidFill>
                  <a:srgbClr val="FF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Unicode MS" pitchFamily="34" charset="-128"/>
              </a:rPr>
              <a:t>“Call – A – CAB – N – Go – Hot”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TacMed Essentials</a:t>
            </a:r>
          </a:p>
        </p:txBody>
      </p:sp>
    </p:spTree>
    <p:extLst>
      <p:ext uri="{BB962C8B-B14F-4D97-AF65-F5344CB8AC3E}">
        <p14:creationId xmlns:p14="http://schemas.microsoft.com/office/powerpoint/2010/main" val="1162862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 idx="4294967295"/>
          </p:nvPr>
        </p:nvSpPr>
        <p:spPr/>
        <p:txBody>
          <a:bodyPr rIns="91440">
            <a:normAutofit fontScale="90000"/>
          </a:bodyPr>
          <a:lstStyle/>
          <a:p>
            <a:r>
              <a:rPr lang="en-US" sz="3600"/>
              <a:t>Tactical Patient Assessment:</a:t>
            </a:r>
            <a:br>
              <a:rPr lang="en-US" sz="3600"/>
            </a:br>
            <a:r>
              <a:rPr lang="en-US" sz="3600"/>
              <a:t>Call-A-CAB ’N Go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4294967295"/>
          </p:nvPr>
        </p:nvSpPr>
        <p:spPr/>
        <p:txBody>
          <a:bodyPr lIns="91440" tIns="45720"/>
          <a:lstStyle/>
          <a:p>
            <a:r>
              <a:rPr lang="en-US" b="1" dirty="0">
                <a:solidFill>
                  <a:srgbClr val="FF0000"/>
                </a:solidFill>
              </a:rPr>
              <a:t>Call</a:t>
            </a:r>
            <a:r>
              <a:rPr lang="en-US" dirty="0"/>
              <a:t>: </a:t>
            </a:r>
            <a:r>
              <a:rPr lang="en-US" b="1" dirty="0"/>
              <a:t>Call out </a:t>
            </a:r>
            <a:r>
              <a:rPr lang="en-US" dirty="0"/>
              <a:t>for help and communicate.</a:t>
            </a:r>
          </a:p>
          <a:p>
            <a:r>
              <a:rPr lang="en-US" b="1" dirty="0">
                <a:solidFill>
                  <a:srgbClr val="FF0000"/>
                </a:solidFill>
              </a:rPr>
              <a:t>A</a:t>
            </a:r>
            <a:r>
              <a:rPr lang="en-US" dirty="0"/>
              <a:t>: </a:t>
            </a:r>
            <a:r>
              <a:rPr lang="en-US" b="1" dirty="0"/>
              <a:t>Abolish threats </a:t>
            </a:r>
            <a:r>
              <a:rPr lang="en-US" dirty="0"/>
              <a:t>(simultaneous with above).</a:t>
            </a:r>
          </a:p>
          <a:p>
            <a:r>
              <a:rPr lang="en-US" b="1" dirty="0">
                <a:solidFill>
                  <a:srgbClr val="FF0000"/>
                </a:solidFill>
              </a:rPr>
              <a:t>CAB</a:t>
            </a:r>
            <a:r>
              <a:rPr lang="en-US" dirty="0"/>
              <a:t>: </a:t>
            </a:r>
            <a:r>
              <a:rPr lang="en-US" b="1" dirty="0"/>
              <a:t>Circulation</a:t>
            </a:r>
            <a:r>
              <a:rPr lang="en-US" dirty="0"/>
              <a:t> (stop bleeds), </a:t>
            </a:r>
            <a:r>
              <a:rPr lang="en-US" b="1" dirty="0"/>
              <a:t>Airway</a:t>
            </a:r>
            <a:r>
              <a:rPr lang="en-US" dirty="0"/>
              <a:t>, and </a:t>
            </a:r>
            <a:r>
              <a:rPr lang="en-US" b="1" dirty="0"/>
              <a:t>Breathing.</a:t>
            </a:r>
          </a:p>
          <a:p>
            <a:r>
              <a:rPr lang="en-US" b="1" dirty="0">
                <a:solidFill>
                  <a:srgbClr val="FF0000"/>
                </a:solidFill>
              </a:rPr>
              <a:t>N</a:t>
            </a:r>
            <a:r>
              <a:rPr lang="en-US" dirty="0"/>
              <a:t>: Perform </a:t>
            </a:r>
            <a:r>
              <a:rPr lang="en-US" b="1" dirty="0"/>
              <a:t>Neurologic status </a:t>
            </a:r>
            <a:r>
              <a:rPr lang="en-US" dirty="0"/>
              <a:t>check.</a:t>
            </a:r>
          </a:p>
          <a:p>
            <a:r>
              <a:rPr lang="en-US" b="1" dirty="0">
                <a:solidFill>
                  <a:srgbClr val="FF0000"/>
                </a:solidFill>
              </a:rPr>
              <a:t>Go</a:t>
            </a:r>
            <a:r>
              <a:rPr lang="en-US" dirty="0"/>
              <a:t>: </a:t>
            </a:r>
            <a:r>
              <a:rPr lang="en-US" b="1" dirty="0"/>
              <a:t>Go rapidly </a:t>
            </a:r>
            <a:r>
              <a:rPr lang="en-US" dirty="0"/>
              <a:t>to the best medical facility.</a:t>
            </a:r>
          </a:p>
          <a:p>
            <a:r>
              <a:rPr lang="en-US" b="1" dirty="0">
                <a:solidFill>
                  <a:srgbClr val="FF0000"/>
                </a:solidFill>
              </a:rPr>
              <a:t>Hot</a:t>
            </a:r>
            <a:r>
              <a:rPr lang="en-US" dirty="0"/>
              <a:t>:  </a:t>
            </a:r>
            <a:r>
              <a:rPr lang="en-US" b="1" dirty="0"/>
              <a:t>Prevent hypothermia</a:t>
            </a:r>
            <a:r>
              <a:rPr lang="en-US" dirty="0"/>
              <a:t>, keep them “hot.”</a:t>
            </a:r>
          </a:p>
          <a:p>
            <a:r>
              <a:rPr lang="en-US" dirty="0"/>
              <a:t>Easy to remember mnemonic </a:t>
            </a:r>
          </a:p>
        </p:txBody>
      </p:sp>
      <p:sp>
        <p:nvSpPr>
          <p:cNvPr id="33796" name="Footer Placeholder 3"/>
          <p:cNvSpPr txBox="1">
            <a:spLocks noGrp="1"/>
          </p:cNvSpPr>
          <p:nvPr/>
        </p:nvSpPr>
        <p:spPr bwMode="auto">
          <a:xfrm>
            <a:off x="2590800" y="6248400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endParaRPr lang="en-US" sz="120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TacMed Essentials</a:t>
            </a:r>
          </a:p>
        </p:txBody>
      </p:sp>
    </p:spTree>
    <p:extLst>
      <p:ext uri="{BB962C8B-B14F-4D97-AF65-F5344CB8AC3E}">
        <p14:creationId xmlns:p14="http://schemas.microsoft.com/office/powerpoint/2010/main" val="34279684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 idx="4294967295"/>
          </p:nvPr>
        </p:nvSpPr>
        <p:spPr/>
        <p:txBody>
          <a:bodyPr rIns="91440"/>
          <a:lstStyle/>
          <a:p>
            <a:r>
              <a:rPr lang="en-US" sz="3600" dirty="0"/>
              <a:t>Call / Communicate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610600" cy="4708525"/>
          </a:xfrm>
        </p:spPr>
        <p:txBody>
          <a:bodyPr lIns="91440" tIns="45720"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Call</a:t>
            </a:r>
            <a:r>
              <a:rPr lang="en-US" dirty="0"/>
              <a:t> / Communicate any attacks by suspects.</a:t>
            </a:r>
          </a:p>
          <a:p>
            <a:pPr lvl="1"/>
            <a:r>
              <a:rPr lang="en-US" dirty="0"/>
              <a:t>Use voice, radio, hand signals, cell phone, other.</a:t>
            </a:r>
          </a:p>
          <a:p>
            <a:r>
              <a:rPr lang="en-US" dirty="0"/>
              <a:t>Call out for appropriate help to deal with situation:</a:t>
            </a:r>
          </a:p>
          <a:p>
            <a:pPr lvl="1"/>
            <a:r>
              <a:rPr lang="en-US" dirty="0"/>
              <a:t>Call to others to obtain resources needed and appropriate transportation</a:t>
            </a:r>
          </a:p>
          <a:p>
            <a:pPr lvl="1"/>
            <a:r>
              <a:rPr lang="en-US" dirty="0"/>
              <a:t>Let others know what is occurring </a:t>
            </a:r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35844" name="Footer Placeholder 3"/>
          <p:cNvSpPr txBox="1">
            <a:spLocks noGrp="1"/>
          </p:cNvSpPr>
          <p:nvPr/>
        </p:nvSpPr>
        <p:spPr bwMode="auto">
          <a:xfrm>
            <a:off x="2590800" y="6248400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endParaRPr lang="en-US" sz="120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TacMed Essentials</a:t>
            </a:r>
          </a:p>
        </p:txBody>
      </p:sp>
    </p:spTree>
    <p:extLst>
      <p:ext uri="{BB962C8B-B14F-4D97-AF65-F5344CB8AC3E}">
        <p14:creationId xmlns:p14="http://schemas.microsoft.com/office/powerpoint/2010/main" val="11700679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 idx="4294967295"/>
          </p:nvPr>
        </p:nvSpPr>
        <p:spPr/>
        <p:txBody>
          <a:bodyPr rIns="91440"/>
          <a:lstStyle/>
          <a:p>
            <a:r>
              <a:rPr lang="en-US" sz="3600" dirty="0"/>
              <a:t>A: Abolish Threats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534400" cy="4708525"/>
          </a:xfrm>
        </p:spPr>
        <p:txBody>
          <a:bodyPr lIns="91440" tIns="45720"/>
          <a:lstStyle/>
          <a:p>
            <a:r>
              <a:rPr lang="en-US" b="1" dirty="0">
                <a:solidFill>
                  <a:srgbClr val="FF0000"/>
                </a:solidFill>
              </a:rPr>
              <a:t>Abolish threats:</a:t>
            </a:r>
          </a:p>
          <a:p>
            <a:pPr lvl="1"/>
            <a:r>
              <a:rPr lang="en-US" b="1" u="sng" dirty="0"/>
              <a:t>Must be done </a:t>
            </a:r>
            <a:r>
              <a:rPr lang="en-US" b="1" i="1" u="sng" dirty="0"/>
              <a:t>before</a:t>
            </a:r>
            <a:r>
              <a:rPr lang="en-US" b="1" u="sng" dirty="0"/>
              <a:t> initiating care</a:t>
            </a:r>
          </a:p>
          <a:p>
            <a:pPr lvl="1"/>
            <a:r>
              <a:rPr lang="en-US" dirty="0"/>
              <a:t>Self defense if needed</a:t>
            </a:r>
          </a:p>
          <a:p>
            <a:pPr lvl="1"/>
            <a:r>
              <a:rPr lang="en-US" dirty="0"/>
              <a:t>Take responsibility for your own safety</a:t>
            </a:r>
          </a:p>
          <a:p>
            <a:pPr lvl="1"/>
            <a:r>
              <a:rPr lang="en-US" dirty="0"/>
              <a:t>Avoid “no win” high risk rescue attempts</a:t>
            </a:r>
          </a:p>
          <a:p>
            <a:pPr lvl="1"/>
            <a:r>
              <a:rPr lang="en-US" dirty="0"/>
              <a:t>Let the dead stay (Binocular examination, hand signals by wounded)</a:t>
            </a:r>
          </a:p>
          <a:p>
            <a:pPr lvl="1"/>
            <a:r>
              <a:rPr lang="en-US" dirty="0"/>
              <a:t>If high threat environment, then either:</a:t>
            </a:r>
          </a:p>
          <a:p>
            <a:pPr marL="904875" lvl="2" indent="0">
              <a:buNone/>
            </a:pPr>
            <a:r>
              <a:rPr lang="en-US" dirty="0"/>
              <a:t>	1) Extract the casualty to hard cover (masonry wall)</a:t>
            </a:r>
          </a:p>
          <a:p>
            <a:pPr marL="904875" lvl="2" indent="0">
              <a:buNone/>
            </a:pPr>
            <a:r>
              <a:rPr lang="en-US" dirty="0"/>
              <a:t>2) Bring hard cover to the casualty (armored vehicle, etc.)</a:t>
            </a:r>
          </a:p>
          <a:p>
            <a:endParaRPr lang="en-US" dirty="0"/>
          </a:p>
        </p:txBody>
      </p:sp>
      <p:sp>
        <p:nvSpPr>
          <p:cNvPr id="37892" name="Footer Placeholder 3"/>
          <p:cNvSpPr txBox="1">
            <a:spLocks noGrp="1"/>
          </p:cNvSpPr>
          <p:nvPr/>
        </p:nvSpPr>
        <p:spPr bwMode="auto">
          <a:xfrm>
            <a:off x="2590800" y="6248400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endParaRPr lang="en-US" sz="120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TacMed Essentials</a:t>
            </a:r>
          </a:p>
        </p:txBody>
      </p:sp>
    </p:spTree>
    <p:extLst>
      <p:ext uri="{BB962C8B-B14F-4D97-AF65-F5344CB8AC3E}">
        <p14:creationId xmlns:p14="http://schemas.microsoft.com/office/powerpoint/2010/main" val="35470843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 idx="4294967295"/>
          </p:nvPr>
        </p:nvSpPr>
        <p:spPr/>
        <p:txBody>
          <a:bodyPr rIns="91440"/>
          <a:lstStyle/>
          <a:p>
            <a:r>
              <a:rPr lang="en-US" sz="3600" dirty="0">
                <a:solidFill>
                  <a:srgbClr val="FF0000"/>
                </a:solidFill>
              </a:rPr>
              <a:t>A: Abolish Threats</a:t>
            </a:r>
            <a:endParaRPr lang="en-US" sz="36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4294967295"/>
          </p:nvPr>
        </p:nvSpPr>
        <p:spPr>
          <a:xfrm>
            <a:off x="457200" y="1143000"/>
            <a:ext cx="8229600" cy="2111375"/>
          </a:xfrm>
        </p:spPr>
        <p:txBody>
          <a:bodyPr lIns="91440" tIns="45720"/>
          <a:lstStyle/>
          <a:p>
            <a:r>
              <a:rPr lang="en-US" dirty="0"/>
              <a:t>Threats to be abolished:</a:t>
            </a:r>
          </a:p>
          <a:p>
            <a:pPr lvl="1"/>
            <a:r>
              <a:rPr lang="en-US" dirty="0"/>
              <a:t>Include threats from shooter(s)</a:t>
            </a:r>
          </a:p>
          <a:p>
            <a:pPr lvl="1"/>
            <a:r>
              <a:rPr lang="en-US" dirty="0"/>
              <a:t>The Injured should have a combat mindset and remain in the fight as best and if possible. 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Watch words, “Stay in the fight!”</a:t>
            </a:r>
          </a:p>
        </p:txBody>
      </p:sp>
      <p:sp>
        <p:nvSpPr>
          <p:cNvPr id="39940" name="Footer Placeholder 3"/>
          <p:cNvSpPr txBox="1">
            <a:spLocks noGrp="1"/>
          </p:cNvSpPr>
          <p:nvPr/>
        </p:nvSpPr>
        <p:spPr bwMode="auto">
          <a:xfrm>
            <a:off x="2590800" y="6248400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endParaRPr lang="en-US" sz="1200"/>
          </a:p>
        </p:txBody>
      </p:sp>
      <p:pic>
        <p:nvPicPr>
          <p:cNvPr id="39941" name="Picture 5" descr="78217_CH11_FIG04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789" y="3301381"/>
            <a:ext cx="4657725" cy="301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TacMed Essentials</a:t>
            </a:r>
          </a:p>
        </p:txBody>
      </p:sp>
    </p:spTree>
    <p:extLst>
      <p:ext uri="{BB962C8B-B14F-4D97-AF65-F5344CB8AC3E}">
        <p14:creationId xmlns:p14="http://schemas.microsoft.com/office/powerpoint/2010/main" val="8588628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 idx="4294967295"/>
          </p:nvPr>
        </p:nvSpPr>
        <p:spPr/>
        <p:txBody>
          <a:bodyPr rIns="91440"/>
          <a:lstStyle/>
          <a:p>
            <a:r>
              <a:rPr lang="en-US" sz="3600" dirty="0">
                <a:solidFill>
                  <a:srgbClr val="FF0000"/>
                </a:solidFill>
              </a:rPr>
              <a:t>A: Abolish Threats</a:t>
            </a:r>
            <a:endParaRPr lang="en-US" sz="3600" dirty="0"/>
          </a:p>
        </p:txBody>
      </p:sp>
      <p:sp>
        <p:nvSpPr>
          <p:cNvPr id="41987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983162"/>
          </a:xfrm>
        </p:spPr>
        <p:txBody>
          <a:bodyPr lIns="91440" tIns="45720">
            <a:normAutofit/>
          </a:bodyPr>
          <a:lstStyle/>
          <a:p>
            <a:r>
              <a:rPr lang="en-US" dirty="0"/>
              <a:t>Threats to be abolished: (continued)</a:t>
            </a:r>
          </a:p>
          <a:p>
            <a:pPr lvl="1"/>
            <a:r>
              <a:rPr lang="en-US" dirty="0"/>
              <a:t>Needless rescue (dead)</a:t>
            </a:r>
          </a:p>
          <a:p>
            <a:pPr lvl="1"/>
            <a:r>
              <a:rPr lang="en-US" dirty="0"/>
              <a:t>Risk of further gunfire (move to hard cover or bring hard cover to patient)</a:t>
            </a:r>
          </a:p>
          <a:p>
            <a:pPr lvl="1"/>
            <a:r>
              <a:rPr lang="en-US" dirty="0"/>
              <a:t>Risk of secondary explosions, suicide bombs</a:t>
            </a:r>
          </a:p>
          <a:p>
            <a:pPr lvl="1"/>
            <a:r>
              <a:rPr lang="en-US" dirty="0"/>
              <a:t>Risk of blood-borne pathogens</a:t>
            </a:r>
          </a:p>
          <a:p>
            <a:pPr lvl="1"/>
            <a:r>
              <a:rPr lang="en-US" dirty="0"/>
              <a:t>Risk of injury from HazMat/WMD agents</a:t>
            </a:r>
          </a:p>
          <a:p>
            <a:pPr lvl="1"/>
            <a:r>
              <a:rPr lang="en-US" dirty="0"/>
              <a:t>Risk of confused persons (in hypovolemic shock, head injury)</a:t>
            </a:r>
          </a:p>
          <a:p>
            <a:pPr lvl="1"/>
            <a:r>
              <a:rPr lang="en-US" dirty="0"/>
              <a:t>Fratricide or “blue on blue” incidents</a:t>
            </a:r>
          </a:p>
          <a:p>
            <a:pPr lvl="1"/>
            <a:r>
              <a:rPr lang="en-US" dirty="0"/>
              <a:t>Risk of armed suspects</a:t>
            </a:r>
          </a:p>
          <a:p>
            <a:pPr>
              <a:buFontTx/>
              <a:buNone/>
            </a:pPr>
            <a:endParaRPr lang="en-US" dirty="0"/>
          </a:p>
        </p:txBody>
      </p:sp>
      <p:sp>
        <p:nvSpPr>
          <p:cNvPr id="41988" name="Footer Placeholder 3"/>
          <p:cNvSpPr txBox="1">
            <a:spLocks noGrp="1"/>
          </p:cNvSpPr>
          <p:nvPr/>
        </p:nvSpPr>
        <p:spPr bwMode="auto">
          <a:xfrm>
            <a:off x="2590800" y="6248400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endParaRPr lang="en-US" sz="120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TacMed Essentials</a:t>
            </a:r>
          </a:p>
        </p:txBody>
      </p:sp>
    </p:spTree>
    <p:extLst>
      <p:ext uri="{BB962C8B-B14F-4D97-AF65-F5344CB8AC3E}">
        <p14:creationId xmlns:p14="http://schemas.microsoft.com/office/powerpoint/2010/main" val="36366663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 idx="4294967295"/>
          </p:nvPr>
        </p:nvSpPr>
        <p:spPr>
          <a:xfrm>
            <a:off x="304800" y="73025"/>
            <a:ext cx="8229600" cy="1143000"/>
          </a:xfrm>
        </p:spPr>
        <p:txBody>
          <a:bodyPr rIns="91440"/>
          <a:lstStyle/>
          <a:p>
            <a:r>
              <a:rPr lang="en-US" sz="3600" dirty="0">
                <a:solidFill>
                  <a:srgbClr val="FF0000"/>
                </a:solidFill>
              </a:rPr>
              <a:t>A: Abolish Threats</a:t>
            </a:r>
            <a:endParaRPr lang="en-US" sz="3600" dirty="0"/>
          </a:p>
        </p:txBody>
      </p:sp>
      <p:sp>
        <p:nvSpPr>
          <p:cNvPr id="44035" name="Content Placeholder 2"/>
          <p:cNvSpPr>
            <a:spLocks noGrp="1"/>
          </p:cNvSpPr>
          <p:nvPr>
            <p:ph idx="4294967295"/>
          </p:nvPr>
        </p:nvSpPr>
        <p:spPr>
          <a:xfrm>
            <a:off x="533400" y="889568"/>
            <a:ext cx="8229600" cy="4708525"/>
          </a:xfrm>
        </p:spPr>
        <p:txBody>
          <a:bodyPr lIns="91440" tIns="45720"/>
          <a:lstStyle/>
          <a:p>
            <a:r>
              <a:rPr lang="en-US" dirty="0"/>
              <a:t>Threats to be abolished: (continued)</a:t>
            </a:r>
          </a:p>
          <a:p>
            <a:pPr lvl="1"/>
            <a:r>
              <a:rPr lang="en-US" dirty="0"/>
              <a:t>Threats from seemingly innocent people</a:t>
            </a:r>
          </a:p>
          <a:p>
            <a:pPr lvl="1"/>
            <a:r>
              <a:rPr lang="en-US" dirty="0"/>
              <a:t>Threats from lethal weapons (firearm safety </a:t>
            </a:r>
            <a:r>
              <a:rPr lang="en-US" b="1" dirty="0"/>
              <a:t>ON</a:t>
            </a:r>
            <a:r>
              <a:rPr lang="en-US" dirty="0"/>
              <a:t>) </a:t>
            </a:r>
          </a:p>
          <a:p>
            <a:pPr lvl="1"/>
            <a:r>
              <a:rPr lang="en-US" dirty="0"/>
              <a:t>Threats from booby traps</a:t>
            </a:r>
          </a:p>
          <a:p>
            <a:endParaRPr lang="en-US" dirty="0"/>
          </a:p>
        </p:txBody>
      </p:sp>
      <p:sp>
        <p:nvSpPr>
          <p:cNvPr id="44036" name="Footer Placeholder 3"/>
          <p:cNvSpPr txBox="1">
            <a:spLocks noGrp="1"/>
          </p:cNvSpPr>
          <p:nvPr/>
        </p:nvSpPr>
        <p:spPr bwMode="auto">
          <a:xfrm>
            <a:off x="2590800" y="6248400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endParaRPr lang="en-US" sz="120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TacMed Essentials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79983" y="2735263"/>
            <a:ext cx="3048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 r="25000"/>
          <a:stretch>
            <a:fillRect/>
          </a:stretch>
        </p:blipFill>
        <p:spPr bwMode="auto">
          <a:xfrm>
            <a:off x="381000" y="3454667"/>
            <a:ext cx="2438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 descr="Image result for taser x2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71800" y="3429000"/>
            <a:ext cx="2371725" cy="2371725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5C31F6C-F019-498C-82A3-C30FDD3C5D0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308" y="4917677"/>
            <a:ext cx="2243137" cy="1808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2458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 idx="4294967295"/>
          </p:nvPr>
        </p:nvSpPr>
        <p:spPr/>
        <p:txBody>
          <a:bodyPr rIns="91440"/>
          <a:lstStyle/>
          <a:p>
            <a:r>
              <a:rPr lang="en-US" sz="3600" dirty="0">
                <a:solidFill>
                  <a:srgbClr val="FF0000"/>
                </a:solidFill>
              </a:rPr>
              <a:t>A: Abolish Threats</a:t>
            </a:r>
            <a:r>
              <a:rPr lang="en-US" sz="2400" dirty="0">
                <a:solidFill>
                  <a:srgbClr val="FF0000"/>
                </a:solidFill>
              </a:rPr>
              <a:t>  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46083" name="Content Placeholder 2"/>
          <p:cNvSpPr>
            <a:spLocks noGrp="1"/>
          </p:cNvSpPr>
          <p:nvPr>
            <p:ph idx="4294967295"/>
          </p:nvPr>
        </p:nvSpPr>
        <p:spPr>
          <a:xfrm>
            <a:off x="228600" y="1143000"/>
            <a:ext cx="8686800" cy="1806575"/>
          </a:xfrm>
        </p:spPr>
        <p:txBody>
          <a:bodyPr lIns="91440" tIns="45720"/>
          <a:lstStyle/>
          <a:p>
            <a:r>
              <a:rPr lang="en-US" dirty="0"/>
              <a:t>Before initiating medical care, remove and secure weapons from any critically injured person with a decreased level of consciousness (out of the fight).</a:t>
            </a:r>
          </a:p>
          <a:p>
            <a:pPr>
              <a:buFontTx/>
              <a:buNone/>
            </a:pPr>
            <a:endParaRPr lang="en-US" dirty="0"/>
          </a:p>
        </p:txBody>
      </p:sp>
      <p:sp>
        <p:nvSpPr>
          <p:cNvPr id="46084" name="Footer Placeholder 3"/>
          <p:cNvSpPr txBox="1">
            <a:spLocks noGrp="1"/>
          </p:cNvSpPr>
          <p:nvPr/>
        </p:nvSpPr>
        <p:spPr bwMode="auto">
          <a:xfrm>
            <a:off x="2590800" y="6248400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endParaRPr lang="en-US" sz="1200"/>
          </a:p>
        </p:txBody>
      </p:sp>
      <p:pic>
        <p:nvPicPr>
          <p:cNvPr id="46085" name="Picture 5" descr="78217_CH11_FIG0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500964"/>
            <a:ext cx="4875212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09800" y="6141898"/>
            <a:ext cx="5087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If person is alert, do not take guns away!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TacMed Essentials</a:t>
            </a:r>
          </a:p>
        </p:txBody>
      </p:sp>
    </p:spTree>
    <p:extLst>
      <p:ext uri="{BB962C8B-B14F-4D97-AF65-F5344CB8AC3E}">
        <p14:creationId xmlns:p14="http://schemas.microsoft.com/office/powerpoint/2010/main" val="25239829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 idx="4294967295"/>
          </p:nvPr>
        </p:nvSpPr>
        <p:spPr/>
        <p:txBody>
          <a:bodyPr rIns="91440">
            <a:normAutofit fontScale="90000"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CAB: Circulation, Airway, and Breathing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4294967295"/>
          </p:nvPr>
        </p:nvSpPr>
        <p:spPr>
          <a:xfrm>
            <a:off x="457200" y="1371600"/>
            <a:ext cx="8229600" cy="1730375"/>
          </a:xfrm>
        </p:spPr>
        <p:txBody>
          <a:bodyPr lIns="91440" tIns="45720">
            <a:normAutofit lnSpcReduction="10000"/>
          </a:bodyPr>
          <a:lstStyle/>
          <a:p>
            <a:r>
              <a:rPr lang="en-US" dirty="0"/>
              <a:t>In the tactical environment, circulation is assessed and managed first because of the high risk of bleeding to death or cardiac arrhythmia. Breathing is a second.</a:t>
            </a:r>
          </a:p>
        </p:txBody>
      </p:sp>
      <p:sp>
        <p:nvSpPr>
          <p:cNvPr id="48132" name="Footer Placeholder 3"/>
          <p:cNvSpPr txBox="1">
            <a:spLocks noGrp="1"/>
          </p:cNvSpPr>
          <p:nvPr/>
        </p:nvSpPr>
        <p:spPr bwMode="auto">
          <a:xfrm>
            <a:off x="2590800" y="6248400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endParaRPr lang="en-US" sz="1200"/>
          </a:p>
        </p:txBody>
      </p:sp>
      <p:pic>
        <p:nvPicPr>
          <p:cNvPr id="48133" name="Picture 5" descr="78217_CH11_FIG0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048000"/>
            <a:ext cx="4735512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TacMed Essentials</a:t>
            </a:r>
          </a:p>
        </p:txBody>
      </p:sp>
    </p:spTree>
    <p:extLst>
      <p:ext uri="{BB962C8B-B14F-4D97-AF65-F5344CB8AC3E}">
        <p14:creationId xmlns:p14="http://schemas.microsoft.com/office/powerpoint/2010/main" val="5293200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 idx="4294967295"/>
          </p:nvPr>
        </p:nvSpPr>
        <p:spPr/>
        <p:txBody>
          <a:bodyPr rIns="91440"/>
          <a:lstStyle/>
          <a:p>
            <a:r>
              <a:rPr lang="en-US" sz="3600" dirty="0">
                <a:solidFill>
                  <a:srgbClr val="FF0000"/>
                </a:solidFill>
              </a:rPr>
              <a:t>Circulation</a:t>
            </a:r>
            <a:endParaRPr lang="en-US" sz="3600" dirty="0"/>
          </a:p>
        </p:txBody>
      </p:sp>
      <p:sp>
        <p:nvSpPr>
          <p:cNvPr id="50179" name="Content Placeholder 2"/>
          <p:cNvSpPr>
            <a:spLocks noGrp="1"/>
          </p:cNvSpPr>
          <p:nvPr>
            <p:ph idx="4294967295"/>
          </p:nvPr>
        </p:nvSpPr>
        <p:spPr>
          <a:xfrm>
            <a:off x="457200" y="1219200"/>
            <a:ext cx="8229600" cy="1600200"/>
          </a:xfrm>
        </p:spPr>
        <p:txBody>
          <a:bodyPr lIns="91440" tIns="45720"/>
          <a:lstStyle/>
          <a:p>
            <a:r>
              <a:rPr lang="en-US"/>
              <a:t>Stop any significant external extremity bleeding by applying a compression dressing or tourniquet. </a:t>
            </a:r>
          </a:p>
        </p:txBody>
      </p:sp>
      <p:sp>
        <p:nvSpPr>
          <p:cNvPr id="50180" name="Footer Placeholder 3"/>
          <p:cNvSpPr txBox="1">
            <a:spLocks noGrp="1"/>
          </p:cNvSpPr>
          <p:nvPr/>
        </p:nvSpPr>
        <p:spPr bwMode="auto">
          <a:xfrm>
            <a:off x="2590800" y="6248400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endParaRPr lang="en-US" sz="1200"/>
          </a:p>
        </p:txBody>
      </p:sp>
      <p:pic>
        <p:nvPicPr>
          <p:cNvPr id="50181" name="Picture 5" descr="78217_CH11_FIG07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8" y="2895600"/>
            <a:ext cx="5014912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TacMed Essentials</a:t>
            </a:r>
          </a:p>
        </p:txBody>
      </p:sp>
    </p:spTree>
    <p:extLst>
      <p:ext uri="{BB962C8B-B14F-4D97-AF65-F5344CB8AC3E}">
        <p14:creationId xmlns:p14="http://schemas.microsoft.com/office/powerpoint/2010/main" val="32458924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 idx="4294967295"/>
          </p:nvPr>
        </p:nvSpPr>
        <p:spPr/>
        <p:txBody>
          <a:bodyPr rIns="91440"/>
          <a:lstStyle/>
          <a:p>
            <a:r>
              <a:rPr lang="en-US" sz="3600" dirty="0">
                <a:solidFill>
                  <a:srgbClr val="FF0000"/>
                </a:solidFill>
              </a:rPr>
              <a:t>Circulation</a:t>
            </a:r>
            <a:endParaRPr lang="en-US" sz="3600" dirty="0"/>
          </a:p>
        </p:txBody>
      </p:sp>
      <p:sp>
        <p:nvSpPr>
          <p:cNvPr id="52227" name="Content Placeholder 2"/>
          <p:cNvSpPr>
            <a:spLocks noGrp="1"/>
          </p:cNvSpPr>
          <p:nvPr>
            <p:ph idx="4294967295"/>
          </p:nvPr>
        </p:nvSpPr>
        <p:spPr/>
        <p:txBody>
          <a:bodyPr lIns="91440" tIns="45720"/>
          <a:lstStyle/>
          <a:p>
            <a:r>
              <a:rPr lang="en-US" dirty="0"/>
              <a:t>Assess pulse presence and adequacy.</a:t>
            </a:r>
          </a:p>
          <a:p>
            <a:r>
              <a:rPr lang="en-US" dirty="0"/>
              <a:t>If unresponsive, check carotid pulse first.</a:t>
            </a:r>
          </a:p>
          <a:p>
            <a:endParaRPr lang="en-US" dirty="0"/>
          </a:p>
          <a:p>
            <a:r>
              <a:rPr lang="en-US" dirty="0"/>
              <a:t>If no pulses, consider CPR and use of AED.</a:t>
            </a:r>
          </a:p>
          <a:p>
            <a:pPr lvl="1"/>
            <a:r>
              <a:rPr lang="en-US" dirty="0"/>
              <a:t>In tactical environment with traumatic full arrest, always question the risk-to-benefit ratio of CPR</a:t>
            </a:r>
          </a:p>
          <a:p>
            <a:pPr lvl="1"/>
            <a:r>
              <a:rPr lang="en-US" dirty="0"/>
              <a:t>Declare dead if multiple casualties and obvious death</a:t>
            </a:r>
          </a:p>
          <a:p>
            <a:pPr lvl="1"/>
            <a:r>
              <a:rPr lang="en-US" dirty="0"/>
              <a:t>Follow local protocol for obvious death in MCI setting or tactical setting</a:t>
            </a:r>
          </a:p>
          <a:p>
            <a:endParaRPr lang="en-US" dirty="0"/>
          </a:p>
        </p:txBody>
      </p:sp>
      <p:sp>
        <p:nvSpPr>
          <p:cNvPr id="52228" name="Footer Placeholder 3"/>
          <p:cNvSpPr txBox="1">
            <a:spLocks noGrp="1"/>
          </p:cNvSpPr>
          <p:nvPr/>
        </p:nvSpPr>
        <p:spPr bwMode="auto">
          <a:xfrm>
            <a:off x="2590800" y="6248400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endParaRPr lang="en-US" sz="120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TacMed Essentials</a:t>
            </a:r>
          </a:p>
        </p:txBody>
      </p:sp>
    </p:spTree>
    <p:extLst>
      <p:ext uri="{BB962C8B-B14F-4D97-AF65-F5344CB8AC3E}">
        <p14:creationId xmlns:p14="http://schemas.microsoft.com/office/powerpoint/2010/main" val="33299345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 idx="4294967295"/>
          </p:nvPr>
        </p:nvSpPr>
        <p:spPr>
          <a:xfrm>
            <a:off x="304800" y="304800"/>
            <a:ext cx="6477000" cy="1143000"/>
          </a:xfrm>
        </p:spPr>
        <p:txBody>
          <a:bodyPr rIns="91440"/>
          <a:lstStyle/>
          <a:p>
            <a:r>
              <a:rPr lang="en-US" sz="3600" dirty="0">
                <a:solidFill>
                  <a:srgbClr val="FF0000"/>
                </a:solidFill>
              </a:rPr>
              <a:t>Airway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7347" name="Content Placeholder 2"/>
          <p:cNvSpPr>
            <a:spLocks noGrp="1"/>
          </p:cNvSpPr>
          <p:nvPr>
            <p:ph idx="4294967295"/>
          </p:nvPr>
        </p:nvSpPr>
        <p:spPr>
          <a:xfrm>
            <a:off x="152400" y="2033764"/>
            <a:ext cx="8229600" cy="4708525"/>
          </a:xfrm>
        </p:spPr>
        <p:txBody>
          <a:bodyPr lIns="91440" tIns="45720">
            <a:normAutofit/>
          </a:bodyPr>
          <a:lstStyle/>
          <a:p>
            <a:r>
              <a:rPr lang="en-US" dirty="0"/>
              <a:t>Determine if patient is moving air.</a:t>
            </a:r>
          </a:p>
          <a:p>
            <a:r>
              <a:rPr lang="en-US" dirty="0"/>
              <a:t>Be alert for airway obstruction.</a:t>
            </a:r>
          </a:p>
          <a:p>
            <a:r>
              <a:rPr lang="en-US" dirty="0"/>
              <a:t>If you identify an airway problem:</a:t>
            </a:r>
          </a:p>
          <a:p>
            <a:pPr lvl="1"/>
            <a:r>
              <a:rPr lang="en-US" dirty="0"/>
              <a:t>Stop the assessment process and correct it !</a:t>
            </a:r>
          </a:p>
          <a:p>
            <a:pPr lvl="1"/>
            <a:r>
              <a:rPr lang="en-US" dirty="0"/>
              <a:t>Obtain a patent airway!</a:t>
            </a:r>
          </a:p>
          <a:p>
            <a:pPr lvl="1"/>
            <a:endParaRPr lang="en-US" dirty="0"/>
          </a:p>
          <a:p>
            <a:r>
              <a:rPr lang="en-US" dirty="0"/>
              <a:t>If multiple victims, consider placing them onto their side in the ‘recovery position,’ which allows the airway to remain open.</a:t>
            </a:r>
          </a:p>
        </p:txBody>
      </p:sp>
      <p:sp>
        <p:nvSpPr>
          <p:cNvPr id="57348" name="Footer Placeholder 3"/>
          <p:cNvSpPr txBox="1">
            <a:spLocks noGrp="1"/>
          </p:cNvSpPr>
          <p:nvPr/>
        </p:nvSpPr>
        <p:spPr bwMode="auto">
          <a:xfrm>
            <a:off x="2590800" y="6248400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endParaRPr lang="en-US" sz="120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6821"/>
            <a:ext cx="2895600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TacMed Essentials</a:t>
            </a:r>
          </a:p>
        </p:txBody>
      </p:sp>
    </p:spTree>
    <p:extLst>
      <p:ext uri="{BB962C8B-B14F-4D97-AF65-F5344CB8AC3E}">
        <p14:creationId xmlns:p14="http://schemas.microsoft.com/office/powerpoint/2010/main" val="35120944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TacMed Essentials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42" y="228600"/>
            <a:ext cx="8186058" cy="60960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685800" y="457200"/>
            <a:ext cx="4648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Recovery Position:</a:t>
            </a:r>
          </a:p>
          <a:p>
            <a:r>
              <a:rPr lang="en-US" dirty="0">
                <a:solidFill>
                  <a:srgbClr val="C00000"/>
                </a:solidFill>
              </a:rPr>
              <a:t>-Decreases airway obstruction</a:t>
            </a:r>
          </a:p>
          <a:p>
            <a:r>
              <a:rPr lang="en-US" dirty="0">
                <a:solidFill>
                  <a:srgbClr val="C00000"/>
                </a:solidFill>
              </a:rPr>
              <a:t>-If casualty vomits, less likely </a:t>
            </a:r>
          </a:p>
          <a:p>
            <a:r>
              <a:rPr lang="en-US" dirty="0">
                <a:solidFill>
                  <a:srgbClr val="C00000"/>
                </a:solidFill>
              </a:rPr>
              <a:t>   to choke / aspirate in recovery position</a:t>
            </a:r>
          </a:p>
          <a:p>
            <a:r>
              <a:rPr lang="en-US" dirty="0">
                <a:solidFill>
                  <a:srgbClr val="C00000"/>
                </a:solidFill>
              </a:rPr>
              <a:t>-Good position if the casualty is left alone</a:t>
            </a:r>
          </a:p>
        </p:txBody>
      </p:sp>
    </p:spTree>
    <p:extLst>
      <p:ext uri="{BB962C8B-B14F-4D97-AF65-F5344CB8AC3E}">
        <p14:creationId xmlns:p14="http://schemas.microsoft.com/office/powerpoint/2010/main" val="2443239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/>
        <p:txBody>
          <a:bodyPr rIns="91440"/>
          <a:lstStyle/>
          <a:p>
            <a:r>
              <a:rPr lang="en-US" sz="3600" dirty="0">
                <a:solidFill>
                  <a:srgbClr val="FF0000"/>
                </a:solidFill>
              </a:rPr>
              <a:t>Breathing</a:t>
            </a:r>
            <a:endParaRPr lang="en-US" sz="3600" dirty="0"/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>
          <a:xfrm>
            <a:off x="457200" y="1219200"/>
            <a:ext cx="8534400" cy="4708525"/>
          </a:xfrm>
        </p:spPr>
        <p:txBody>
          <a:bodyPr lIns="91440" tIns="45720"/>
          <a:lstStyle/>
          <a:p>
            <a:r>
              <a:rPr lang="en-US" i="1" dirty="0"/>
              <a:t>Watch</a:t>
            </a:r>
            <a:r>
              <a:rPr lang="en-US" dirty="0"/>
              <a:t> patient’s chest rise and fall. Injury? GSW?</a:t>
            </a:r>
          </a:p>
          <a:p>
            <a:r>
              <a:rPr lang="en-US" i="1" dirty="0"/>
              <a:t>Feel</a:t>
            </a:r>
            <a:r>
              <a:rPr lang="en-US" dirty="0"/>
              <a:t> for air through mouth and nose.</a:t>
            </a:r>
          </a:p>
          <a:p>
            <a:r>
              <a:rPr lang="en-US" i="1" dirty="0"/>
              <a:t>Listen</a:t>
            </a:r>
            <a:r>
              <a:rPr lang="en-US" dirty="0"/>
              <a:t> to breath sounds (if conditions warrant it).</a:t>
            </a:r>
          </a:p>
          <a:p>
            <a:r>
              <a:rPr lang="en-US" i="1" dirty="0"/>
              <a:t>Assess</a:t>
            </a:r>
            <a:r>
              <a:rPr lang="en-US" dirty="0"/>
              <a:t> respiratory rate and rhythm.</a:t>
            </a:r>
          </a:p>
          <a:p>
            <a:r>
              <a:rPr lang="en-US" i="1" dirty="0"/>
              <a:t>Observe</a:t>
            </a:r>
            <a:r>
              <a:rPr lang="en-US" dirty="0"/>
              <a:t> effort required for patient to breathe.</a:t>
            </a:r>
          </a:p>
        </p:txBody>
      </p:sp>
      <p:sp>
        <p:nvSpPr>
          <p:cNvPr id="59396" name="Footer Placeholder 3"/>
          <p:cNvSpPr txBox="1">
            <a:spLocks noGrp="1"/>
          </p:cNvSpPr>
          <p:nvPr/>
        </p:nvSpPr>
        <p:spPr bwMode="auto">
          <a:xfrm>
            <a:off x="2590800" y="6248400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endParaRPr lang="en-US" sz="120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927" y="4153134"/>
            <a:ext cx="3438145" cy="22860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TacMed Essentials</a:t>
            </a:r>
          </a:p>
        </p:txBody>
      </p:sp>
    </p:spTree>
    <p:extLst>
      <p:ext uri="{BB962C8B-B14F-4D97-AF65-F5344CB8AC3E}">
        <p14:creationId xmlns:p14="http://schemas.microsoft.com/office/powerpoint/2010/main" val="6501584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 idx="4294967295"/>
          </p:nvPr>
        </p:nvSpPr>
        <p:spPr/>
        <p:txBody>
          <a:bodyPr rIns="91440"/>
          <a:lstStyle/>
          <a:p>
            <a:r>
              <a:rPr lang="en-US" sz="3600" dirty="0">
                <a:solidFill>
                  <a:srgbClr val="FF0000"/>
                </a:solidFill>
              </a:rPr>
              <a:t>’N: Neurologic Status Check</a:t>
            </a:r>
            <a:endParaRPr lang="en-US" sz="3600" dirty="0"/>
          </a:p>
        </p:txBody>
      </p:sp>
      <p:sp>
        <p:nvSpPr>
          <p:cNvPr id="63491" name="Content Placeholder 2"/>
          <p:cNvSpPr>
            <a:spLocks noGrp="1"/>
          </p:cNvSpPr>
          <p:nvPr>
            <p:ph idx="4294967295"/>
          </p:nvPr>
        </p:nvSpPr>
        <p:spPr/>
        <p:txBody>
          <a:bodyPr lIns="91440" tIns="45720">
            <a:normAutofit/>
          </a:bodyPr>
          <a:lstStyle/>
          <a:p>
            <a:r>
              <a:rPr lang="en-US" dirty="0"/>
              <a:t>Perform a rapid neurologic exam.</a:t>
            </a:r>
          </a:p>
          <a:p>
            <a:r>
              <a:rPr lang="en-US" dirty="0"/>
              <a:t>Ascertain gross level of consciousness using the AVPU scale:</a:t>
            </a:r>
          </a:p>
          <a:p>
            <a:pPr lvl="1"/>
            <a:r>
              <a:rPr lang="en-US" b="1" dirty="0"/>
              <a:t>A</a:t>
            </a:r>
            <a:r>
              <a:rPr lang="en-US" dirty="0"/>
              <a:t>: Alert</a:t>
            </a:r>
          </a:p>
          <a:p>
            <a:pPr lvl="1"/>
            <a:r>
              <a:rPr lang="en-US" b="1" dirty="0"/>
              <a:t>V</a:t>
            </a:r>
            <a:r>
              <a:rPr lang="en-US" dirty="0"/>
              <a:t>: Responsive to verbal stimuli</a:t>
            </a:r>
          </a:p>
          <a:p>
            <a:pPr lvl="1"/>
            <a:r>
              <a:rPr lang="en-US" b="1" dirty="0"/>
              <a:t>P</a:t>
            </a:r>
            <a:r>
              <a:rPr lang="en-US" dirty="0"/>
              <a:t>: Responsive to pain</a:t>
            </a:r>
          </a:p>
          <a:p>
            <a:pPr lvl="1"/>
            <a:r>
              <a:rPr lang="en-US" b="1" dirty="0"/>
              <a:t>U</a:t>
            </a:r>
            <a:r>
              <a:rPr lang="en-US" dirty="0"/>
              <a:t>: Unresponsive</a:t>
            </a:r>
          </a:p>
          <a:p>
            <a:pPr lvl="1"/>
            <a:endParaRPr lang="en-US" dirty="0"/>
          </a:p>
          <a:p>
            <a:r>
              <a:rPr lang="en-US" dirty="0"/>
              <a:t>If altered level of consciousness, check pupils.</a:t>
            </a:r>
          </a:p>
        </p:txBody>
      </p:sp>
      <p:sp>
        <p:nvSpPr>
          <p:cNvPr id="63492" name="Footer Placeholder 3"/>
          <p:cNvSpPr txBox="1">
            <a:spLocks noGrp="1"/>
          </p:cNvSpPr>
          <p:nvPr/>
        </p:nvSpPr>
        <p:spPr bwMode="auto">
          <a:xfrm>
            <a:off x="2590800" y="6248400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endParaRPr lang="en-US" sz="120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TacMed Essentials</a:t>
            </a:r>
          </a:p>
        </p:txBody>
      </p:sp>
    </p:spTree>
    <p:extLst>
      <p:ext uri="{BB962C8B-B14F-4D97-AF65-F5344CB8AC3E}">
        <p14:creationId xmlns:p14="http://schemas.microsoft.com/office/powerpoint/2010/main" val="5053828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 idx="4294967295"/>
          </p:nvPr>
        </p:nvSpPr>
        <p:spPr/>
        <p:txBody>
          <a:bodyPr rIns="91440"/>
          <a:lstStyle/>
          <a:p>
            <a:r>
              <a:rPr lang="en-US" sz="3600" dirty="0">
                <a:solidFill>
                  <a:srgbClr val="FF0000"/>
                </a:solidFill>
              </a:rPr>
              <a:t>’N: Neurologic Status Check</a:t>
            </a:r>
            <a:endParaRPr lang="en-US" sz="3600" dirty="0"/>
          </a:p>
        </p:txBody>
      </p:sp>
      <p:sp>
        <p:nvSpPr>
          <p:cNvPr id="65539" name="Content Placeholder 2"/>
          <p:cNvSpPr>
            <a:spLocks noGrp="1"/>
          </p:cNvSpPr>
          <p:nvPr>
            <p:ph idx="4294967295"/>
          </p:nvPr>
        </p:nvSpPr>
        <p:spPr>
          <a:xfrm>
            <a:off x="457200" y="1165225"/>
            <a:ext cx="8229600" cy="1577975"/>
          </a:xfrm>
        </p:spPr>
        <p:txBody>
          <a:bodyPr lIns="91440" tIns="45720">
            <a:normAutofit/>
          </a:bodyPr>
          <a:lstStyle/>
          <a:p>
            <a:r>
              <a:rPr lang="en-US" dirty="0"/>
              <a:t>If the patient is awake, perform a quick strength and sensation assessment of the arms and legs… “squeeze my hands, wiggle your toes.”</a:t>
            </a:r>
          </a:p>
        </p:txBody>
      </p:sp>
      <p:sp>
        <p:nvSpPr>
          <p:cNvPr id="65540" name="Footer Placeholder 3"/>
          <p:cNvSpPr txBox="1">
            <a:spLocks noGrp="1"/>
          </p:cNvSpPr>
          <p:nvPr/>
        </p:nvSpPr>
        <p:spPr bwMode="auto">
          <a:xfrm>
            <a:off x="2590800" y="6248400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endParaRPr lang="en-US" sz="1200"/>
          </a:p>
        </p:txBody>
      </p:sp>
      <p:pic>
        <p:nvPicPr>
          <p:cNvPr id="65541" name="Picture 5" descr="78217_CH11_FIG1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590800"/>
            <a:ext cx="4875212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TacMed Essentials</a:t>
            </a:r>
          </a:p>
        </p:txBody>
      </p:sp>
    </p:spTree>
    <p:extLst>
      <p:ext uri="{BB962C8B-B14F-4D97-AF65-F5344CB8AC3E}">
        <p14:creationId xmlns:p14="http://schemas.microsoft.com/office/powerpoint/2010/main" val="30369855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 idx="4294967295"/>
          </p:nvPr>
        </p:nvSpPr>
        <p:spPr/>
        <p:txBody>
          <a:bodyPr rIns="91440"/>
          <a:lstStyle/>
          <a:p>
            <a:r>
              <a:rPr lang="en-US" sz="3600" dirty="0">
                <a:solidFill>
                  <a:srgbClr val="FF0000"/>
                </a:solidFill>
              </a:rPr>
              <a:t>Go</a:t>
            </a:r>
            <a:endParaRPr lang="en-US" sz="3600" dirty="0"/>
          </a:p>
        </p:txBody>
      </p:sp>
      <p:sp>
        <p:nvSpPr>
          <p:cNvPr id="67587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534400" cy="4708525"/>
          </a:xfrm>
        </p:spPr>
        <p:txBody>
          <a:bodyPr lIns="91440" tIns="45720"/>
          <a:lstStyle/>
          <a:p>
            <a:r>
              <a:rPr lang="en-US" dirty="0"/>
              <a:t>Determine if you have a ‘load-and-go’ situation</a:t>
            </a:r>
          </a:p>
          <a:p>
            <a:pPr lvl="1"/>
            <a:r>
              <a:rPr lang="en-US" dirty="0"/>
              <a:t>If so, </a:t>
            </a:r>
            <a:r>
              <a:rPr lang="en-US" b="1" dirty="0"/>
              <a:t>Go!</a:t>
            </a:r>
            <a:r>
              <a:rPr lang="en-US" dirty="0"/>
              <a:t> 	 </a:t>
            </a:r>
          </a:p>
          <a:p>
            <a:pPr lvl="1"/>
            <a:r>
              <a:rPr lang="en-US" dirty="0"/>
              <a:t>Critically injured patients often need an operation or intensive care unit rapidly</a:t>
            </a:r>
          </a:p>
          <a:p>
            <a:pPr lvl="1"/>
            <a:r>
              <a:rPr lang="en-US" dirty="0"/>
              <a:t>Move quickly… provide stabilizing care </a:t>
            </a:r>
            <a:r>
              <a:rPr lang="en-US" dirty="0" err="1"/>
              <a:t>en</a:t>
            </a:r>
            <a:r>
              <a:rPr lang="en-US" dirty="0"/>
              <a:t> route</a:t>
            </a:r>
          </a:p>
          <a:p>
            <a:pPr lvl="1"/>
            <a:r>
              <a:rPr lang="en-US" dirty="0"/>
              <a:t>Consider spinal movement restriction / spine board and cervical collar if patient has a spinal cord injury or if at high risk for injured spine</a:t>
            </a:r>
          </a:p>
        </p:txBody>
      </p:sp>
      <p:sp>
        <p:nvSpPr>
          <p:cNvPr id="67588" name="Footer Placeholder 3"/>
          <p:cNvSpPr txBox="1">
            <a:spLocks noGrp="1"/>
          </p:cNvSpPr>
          <p:nvPr/>
        </p:nvSpPr>
        <p:spPr bwMode="auto">
          <a:xfrm>
            <a:off x="2590800" y="6248400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endParaRPr lang="en-US" sz="120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TacMed Essentials</a:t>
            </a:r>
          </a:p>
        </p:txBody>
      </p:sp>
    </p:spTree>
    <p:extLst>
      <p:ext uri="{BB962C8B-B14F-4D97-AF65-F5344CB8AC3E}">
        <p14:creationId xmlns:p14="http://schemas.microsoft.com/office/powerpoint/2010/main" val="7847163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 idx="4294967295"/>
          </p:nvPr>
        </p:nvSpPr>
        <p:spPr/>
        <p:txBody>
          <a:bodyPr rIns="91440"/>
          <a:lstStyle/>
          <a:p>
            <a:r>
              <a:rPr lang="en-US" sz="3600" dirty="0">
                <a:solidFill>
                  <a:srgbClr val="FF0000"/>
                </a:solidFill>
              </a:rPr>
              <a:t>Go</a:t>
            </a:r>
            <a:endParaRPr lang="en-US" sz="3600" dirty="0"/>
          </a:p>
        </p:txBody>
      </p:sp>
      <p:sp>
        <p:nvSpPr>
          <p:cNvPr id="7168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219200"/>
            <a:ext cx="8229600" cy="1524000"/>
          </a:xfrm>
        </p:spPr>
        <p:txBody>
          <a:bodyPr lIns="91440" tIns="45720">
            <a:normAutofit/>
          </a:bodyPr>
          <a:lstStyle/>
          <a:p>
            <a:r>
              <a:rPr lang="en-US" dirty="0"/>
              <a:t>A load-and-go patient needs to be transported to a hospital immediately and rapidly, so an air evacuation may be necessary. Know how.</a:t>
            </a:r>
          </a:p>
        </p:txBody>
      </p:sp>
      <p:sp>
        <p:nvSpPr>
          <p:cNvPr id="71684" name="Footer Placeholder 3"/>
          <p:cNvSpPr txBox="1">
            <a:spLocks noGrp="1"/>
          </p:cNvSpPr>
          <p:nvPr/>
        </p:nvSpPr>
        <p:spPr bwMode="auto">
          <a:xfrm>
            <a:off x="2590800" y="6248400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endParaRPr lang="en-US" sz="1200"/>
          </a:p>
        </p:txBody>
      </p:sp>
      <p:pic>
        <p:nvPicPr>
          <p:cNvPr id="71685" name="Picture 5" descr="78217_CH11_FIG1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787" y="2851150"/>
            <a:ext cx="5432425" cy="356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TacMed Essentials</a:t>
            </a:r>
          </a:p>
        </p:txBody>
      </p:sp>
    </p:spTree>
    <p:extLst>
      <p:ext uri="{BB962C8B-B14F-4D97-AF65-F5344CB8AC3E}">
        <p14:creationId xmlns:p14="http://schemas.microsoft.com/office/powerpoint/2010/main" val="21224909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Go “Hot”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708525"/>
          </a:xfrm>
        </p:spPr>
        <p:txBody>
          <a:bodyPr/>
          <a:lstStyle/>
          <a:p>
            <a:r>
              <a:rPr lang="en-US" dirty="0"/>
              <a:t>Can use </a:t>
            </a:r>
            <a:r>
              <a:rPr lang="en-US" dirty="0">
                <a:solidFill>
                  <a:srgbClr val="FF0000"/>
                </a:solidFill>
              </a:rPr>
              <a:t>“Hot” </a:t>
            </a:r>
            <a:r>
              <a:rPr lang="en-US" dirty="0"/>
              <a:t>as a reminder… to keep your patients warm and prevent hypothermia.</a:t>
            </a:r>
          </a:p>
          <a:p>
            <a:endParaRPr lang="en-US" dirty="0"/>
          </a:p>
          <a:p>
            <a:r>
              <a:rPr lang="en-US" dirty="0"/>
              <a:t>Hypothermia kills.</a:t>
            </a:r>
          </a:p>
          <a:p>
            <a:r>
              <a:rPr lang="en-US" dirty="0"/>
              <a:t>Trauma patients with hypothermia (temperature &lt; 95°F) have a higher death rate.  Prevent this.</a:t>
            </a:r>
          </a:p>
          <a:p>
            <a:pPr lvl="1"/>
            <a:r>
              <a:rPr lang="en-US" dirty="0"/>
              <a:t>Use heat loss reducing techniques (Mylar blanket, bivy covering)</a:t>
            </a:r>
          </a:p>
          <a:p>
            <a:pPr lvl="1"/>
            <a:r>
              <a:rPr lang="en-US" dirty="0"/>
              <a:t>Dry the patient</a:t>
            </a:r>
          </a:p>
          <a:p>
            <a:pPr lvl="1"/>
            <a:r>
              <a:rPr lang="en-US" dirty="0"/>
              <a:t>Warm the patient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TacMed Essentials</a:t>
            </a:r>
          </a:p>
        </p:txBody>
      </p:sp>
    </p:spTree>
    <p:extLst>
      <p:ext uri="{BB962C8B-B14F-4D97-AF65-F5344CB8AC3E}">
        <p14:creationId xmlns:p14="http://schemas.microsoft.com/office/powerpoint/2010/main" val="23696245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Low threat – ‘warm zone’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/>
          <a:lstStyle/>
          <a:p>
            <a:r>
              <a:rPr lang="en-US" dirty="0"/>
              <a:t>After behind hard cover or inside an armored vehicle that rescued the casualty = 2</a:t>
            </a:r>
            <a:r>
              <a:rPr lang="en-US" baseline="30000" dirty="0"/>
              <a:t>nd</a:t>
            </a:r>
            <a:r>
              <a:rPr lang="en-US" dirty="0"/>
              <a:t> zone.</a:t>
            </a:r>
          </a:p>
          <a:p>
            <a:r>
              <a:rPr lang="en-US" dirty="0"/>
              <a:t>Once casualty is behind hard cover, a TMP may move to or be brought forward to assess casualty(s), provide stabilizing medical care.</a:t>
            </a:r>
          </a:p>
          <a:p>
            <a:r>
              <a:rPr lang="en-US" dirty="0"/>
              <a:t>Sequence: </a:t>
            </a:r>
            <a:r>
              <a:rPr lang="en-US" dirty="0">
                <a:solidFill>
                  <a:schemeClr val="bg2"/>
                </a:solidFill>
              </a:rPr>
              <a:t>Hit by gunfire, extract (by self or dragged by partner) to a nearby masonry wall (hard cover), apply TQ, then evacuate (drag / stretcher) to the cold zone casualty collection point (CCP) for stabilizing med care, then tactical evac / transport (</a:t>
            </a:r>
            <a:r>
              <a:rPr lang="en-US" dirty="0" err="1">
                <a:solidFill>
                  <a:schemeClr val="bg2"/>
                </a:solidFill>
              </a:rPr>
              <a:t>TacEvac</a:t>
            </a:r>
            <a:r>
              <a:rPr lang="en-US" dirty="0">
                <a:solidFill>
                  <a:schemeClr val="bg2"/>
                </a:solidFill>
              </a:rPr>
              <a:t>) to hospital.</a:t>
            </a:r>
          </a:p>
          <a:p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Tactical Medicine Essentials</a:t>
            </a:r>
          </a:p>
        </p:txBody>
      </p:sp>
    </p:spTree>
    <p:extLst>
      <p:ext uri="{BB962C8B-B14F-4D97-AF65-F5344CB8AC3E}">
        <p14:creationId xmlns:p14="http://schemas.microsoft.com/office/powerpoint/2010/main" val="15663245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 A CAB N Go Hot = TPA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534400" cy="4876800"/>
          </a:xfrm>
        </p:spPr>
        <p:txBody>
          <a:bodyPr/>
          <a:lstStyle/>
          <a:p>
            <a:pPr marL="136525" indent="0">
              <a:buNone/>
            </a:pPr>
            <a:endParaRPr lang="en-US" dirty="0"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TRAUMATIC or MEDICAL Collapse?</a:t>
            </a:r>
          </a:p>
          <a:p>
            <a:r>
              <a:rPr lang="en-US" dirty="0">
                <a:sym typeface="Wingdings" pitchFamily="2" charset="2"/>
              </a:rPr>
              <a:t>CAB = works for both med and trauma victims.</a:t>
            </a:r>
          </a:p>
          <a:p>
            <a:r>
              <a:rPr lang="en-US" dirty="0">
                <a:sym typeface="Wingdings" pitchFamily="2" charset="2"/>
              </a:rPr>
              <a:t>If </a:t>
            </a:r>
            <a:r>
              <a:rPr lang="en-US" u="sng" dirty="0">
                <a:solidFill>
                  <a:schemeClr val="bg2"/>
                </a:solidFill>
                <a:sym typeface="Wingdings" pitchFamily="2" charset="2"/>
              </a:rPr>
              <a:t>medical</a:t>
            </a:r>
            <a:r>
              <a:rPr lang="en-US" dirty="0">
                <a:solidFill>
                  <a:schemeClr val="bg2"/>
                </a:solidFill>
                <a:sym typeface="Wingdings" pitchFamily="2" charset="2"/>
              </a:rPr>
              <a:t> = non-traumatic </a:t>
            </a:r>
            <a:r>
              <a:rPr lang="en-US" dirty="0">
                <a:sym typeface="Wingdings" pitchFamily="2" charset="2"/>
              </a:rPr>
              <a:t>without a pulse… </a:t>
            </a:r>
          </a:p>
          <a:p>
            <a:pPr lvl="1"/>
            <a:r>
              <a:rPr lang="en-US" dirty="0">
                <a:sym typeface="Wingdings" pitchFamily="2" charset="2"/>
              </a:rPr>
              <a:t>Why?  Ventricular fibrillation or ventricular tachycardia</a:t>
            </a:r>
          </a:p>
          <a:p>
            <a:pPr lvl="1"/>
            <a:r>
              <a:rPr lang="en-US" dirty="0">
                <a:sym typeface="Wingdings" pitchFamily="2" charset="2"/>
              </a:rPr>
              <a:t>Answer = Obtain and apply an AED (defibrillator)</a:t>
            </a:r>
          </a:p>
          <a:p>
            <a:pPr marL="585788" lvl="1" indent="0">
              <a:buNone/>
            </a:pPr>
            <a:r>
              <a:rPr lang="en-US" dirty="0">
                <a:solidFill>
                  <a:schemeClr val="bg2"/>
                </a:solidFill>
                <a:sym typeface="Wingdings" pitchFamily="2" charset="2"/>
              </a:rPr>
              <a:t>“C”</a:t>
            </a:r>
          </a:p>
          <a:p>
            <a:pPr lvl="1"/>
            <a:r>
              <a:rPr lang="en-US" dirty="0">
                <a:sym typeface="Wingdings" pitchFamily="2" charset="2"/>
              </a:rPr>
              <a:t>C=circulation  ‘Current’  electrical shock to heart</a:t>
            </a:r>
          </a:p>
          <a:p>
            <a:pPr lvl="1"/>
            <a:r>
              <a:rPr lang="en-US" dirty="0">
                <a:sym typeface="Wingdings" pitchFamily="2" charset="2"/>
              </a:rPr>
              <a:t>C=circulation  ‘CPR’  start CPR / Compress chest</a:t>
            </a:r>
          </a:p>
          <a:p>
            <a:r>
              <a:rPr lang="en-US" dirty="0">
                <a:sym typeface="Wingdings" pitchFamily="2" charset="2"/>
              </a:rPr>
              <a:t>If </a:t>
            </a:r>
            <a:r>
              <a:rPr lang="en-US" u="sng" dirty="0">
                <a:solidFill>
                  <a:schemeClr val="bg2"/>
                </a:solidFill>
                <a:sym typeface="Wingdings" pitchFamily="2" charset="2"/>
              </a:rPr>
              <a:t>traumatic</a:t>
            </a:r>
            <a:r>
              <a:rPr lang="en-US" dirty="0">
                <a:solidFill>
                  <a:schemeClr val="bg2"/>
                </a:solidFill>
                <a:sym typeface="Wingdings" pitchFamily="2" charset="2"/>
              </a:rPr>
              <a:t> injuries</a:t>
            </a:r>
            <a:r>
              <a:rPr lang="en-US" dirty="0">
                <a:sym typeface="Wingdings" pitchFamily="2" charset="2"/>
              </a:rPr>
              <a:t>, “C” = Control killer bleeds.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Tactical Medicine Essentials</a:t>
            </a:r>
          </a:p>
        </p:txBody>
      </p:sp>
    </p:spTree>
    <p:extLst>
      <p:ext uri="{BB962C8B-B14F-4D97-AF65-F5344CB8AC3E}">
        <p14:creationId xmlns:p14="http://schemas.microsoft.com/office/powerpoint/2010/main" val="4183660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 idx="4294967295"/>
          </p:nvPr>
        </p:nvSpPr>
        <p:spPr/>
        <p:txBody>
          <a:bodyPr rIns="91440"/>
          <a:lstStyle/>
          <a:p>
            <a:r>
              <a:rPr lang="en-US" sz="3600"/>
              <a:t>Hemorrhage</a:t>
            </a:r>
            <a:endParaRPr lang="en-US"/>
          </a:p>
        </p:txBody>
      </p:sp>
      <p:sp>
        <p:nvSpPr>
          <p:cNvPr id="2560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382000" cy="4708525"/>
          </a:xfrm>
        </p:spPr>
        <p:txBody>
          <a:bodyPr lIns="91440" tIns="45720"/>
          <a:lstStyle/>
          <a:p>
            <a:r>
              <a:rPr lang="en-US" dirty="0">
                <a:solidFill>
                  <a:schemeClr val="bg2"/>
                </a:solidFill>
              </a:rPr>
              <a:t>External bleeding:</a:t>
            </a:r>
          </a:p>
          <a:p>
            <a:pPr lvl="1"/>
            <a:r>
              <a:rPr lang="en-US" dirty="0"/>
              <a:t>Usually controlled by direct pressure or compression bandage when rescuers can monitor closely.</a:t>
            </a:r>
          </a:p>
          <a:p>
            <a:pPr lvl="1"/>
            <a:r>
              <a:rPr lang="en-US" dirty="0"/>
              <a:t>If alone without help and if shot, or cut on arm or leg, with a substantial bleed, </a:t>
            </a:r>
            <a:r>
              <a:rPr lang="en-US" b="1" dirty="0">
                <a:solidFill>
                  <a:srgbClr val="FF0000"/>
                </a:solidFill>
              </a:rPr>
              <a:t>the first solution is a tourniquet (TQ).</a:t>
            </a:r>
            <a:endParaRPr lang="en-US" dirty="0"/>
          </a:p>
          <a:p>
            <a:r>
              <a:rPr lang="en-US" dirty="0">
                <a:solidFill>
                  <a:schemeClr val="bg2"/>
                </a:solidFill>
              </a:rPr>
              <a:t>Internal bleeding:</a:t>
            </a:r>
          </a:p>
          <a:p>
            <a:pPr lvl="1"/>
            <a:r>
              <a:rPr lang="en-US" dirty="0"/>
              <a:t>Likely not controlled until a surgeon stops it in the OR</a:t>
            </a:r>
          </a:p>
          <a:p>
            <a:pPr lvl="1"/>
            <a:r>
              <a:rPr lang="en-US" dirty="0"/>
              <a:t>Must rely on signs and symptoms to detect</a:t>
            </a:r>
          </a:p>
          <a:p>
            <a:pPr lvl="1"/>
            <a:r>
              <a:rPr lang="en-US" dirty="0"/>
              <a:t>Assess and Think?  </a:t>
            </a:r>
          </a:p>
          <a:p>
            <a:pPr lvl="1"/>
            <a:r>
              <a:rPr lang="en-US" dirty="0"/>
              <a:t>Was injury mechanism severe?</a:t>
            </a:r>
          </a:p>
        </p:txBody>
      </p:sp>
      <p:sp>
        <p:nvSpPr>
          <p:cNvPr id="25604" name="Footer Placeholder 3"/>
          <p:cNvSpPr txBox="1">
            <a:spLocks noGrp="1"/>
          </p:cNvSpPr>
          <p:nvPr/>
        </p:nvSpPr>
        <p:spPr bwMode="auto">
          <a:xfrm>
            <a:off x="2590800" y="6248400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1055004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Tactical Medicine Essentials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895600"/>
            <a:ext cx="5259091" cy="34994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0" y="838200"/>
            <a:ext cx="3352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“C” = circulation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Compress killer bleeds!</a:t>
            </a:r>
          </a:p>
          <a:p>
            <a:endParaRPr lang="en-US" sz="2000" dirty="0"/>
          </a:p>
          <a:p>
            <a:r>
              <a:rPr lang="en-US" sz="2000" dirty="0"/>
              <a:t>If torso trauma, cover any</a:t>
            </a:r>
          </a:p>
          <a:p>
            <a:r>
              <a:rPr lang="en-US" sz="2000" dirty="0"/>
              <a:t>exposed intestines and go to the operating room.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177028"/>
            <a:ext cx="2907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“Yes, those are intestines!”</a:t>
            </a:r>
          </a:p>
        </p:txBody>
      </p:sp>
    </p:spTree>
    <p:extLst>
      <p:ext uri="{BB962C8B-B14F-4D97-AF65-F5344CB8AC3E}">
        <p14:creationId xmlns:p14="http://schemas.microsoft.com/office/powerpoint/2010/main" val="31783960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 idx="4294967295"/>
          </p:nvPr>
        </p:nvSpPr>
        <p:spPr/>
        <p:txBody>
          <a:bodyPr rIns="91440">
            <a:normAutofit fontScale="90000"/>
          </a:bodyPr>
          <a:lstStyle/>
          <a:p>
            <a:r>
              <a:rPr lang="en-US" sz="3600" dirty="0"/>
              <a:t>Controlled Versus Uncontrolled Hemorrhage</a:t>
            </a:r>
            <a:r>
              <a:rPr lang="en-US" sz="2500" dirty="0"/>
              <a:t> </a:t>
            </a:r>
            <a:r>
              <a:rPr lang="en-US" sz="2400" dirty="0"/>
              <a:t> </a:t>
            </a:r>
            <a:endParaRPr lang="en-US" sz="36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4294967295"/>
          </p:nvPr>
        </p:nvSpPr>
        <p:spPr>
          <a:xfrm>
            <a:off x="457200" y="1447800"/>
            <a:ext cx="8229600" cy="1120775"/>
          </a:xfrm>
        </p:spPr>
        <p:txBody>
          <a:bodyPr lIns="91440" tIns="45720"/>
          <a:lstStyle/>
          <a:p>
            <a:r>
              <a:rPr lang="en-US" dirty="0"/>
              <a:t>External extremity bleeding </a:t>
            </a:r>
            <a:r>
              <a:rPr lang="en-US" u="sng" dirty="0"/>
              <a:t>will be controlled </a:t>
            </a:r>
            <a:r>
              <a:rPr lang="en-US" dirty="0"/>
              <a:t>by either pressure / compression, or tourniquet.</a:t>
            </a:r>
          </a:p>
        </p:txBody>
      </p:sp>
      <p:sp>
        <p:nvSpPr>
          <p:cNvPr id="39940" name="Footer Placeholder 3"/>
          <p:cNvSpPr txBox="1">
            <a:spLocks noGrp="1"/>
          </p:cNvSpPr>
          <p:nvPr/>
        </p:nvSpPr>
        <p:spPr bwMode="auto">
          <a:xfrm>
            <a:off x="2590800" y="6248400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endParaRPr lang="en-US" sz="1200"/>
          </a:p>
        </p:txBody>
      </p:sp>
      <p:pic>
        <p:nvPicPr>
          <p:cNvPr id="39941" name="Picture 5" descr="78217_CH12_FIG0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668859"/>
            <a:ext cx="5154613" cy="394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00800" y="3105833"/>
            <a:ext cx="286097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/>
              <a:t>You can and </a:t>
            </a:r>
          </a:p>
          <a:p>
            <a:pPr algn="ctr"/>
            <a:r>
              <a:rPr lang="en-US" sz="3600" u="sng" dirty="0"/>
              <a:t>will control </a:t>
            </a:r>
          </a:p>
          <a:p>
            <a:pPr algn="ctr"/>
            <a:r>
              <a:rPr lang="en-US" sz="3600" u="sng" dirty="0"/>
              <a:t>extremity</a:t>
            </a:r>
          </a:p>
          <a:p>
            <a:pPr algn="ctr"/>
            <a:r>
              <a:rPr lang="en-US" sz="3600" u="sng" dirty="0"/>
              <a:t> bleeding</a:t>
            </a:r>
            <a:r>
              <a:rPr lang="en-US" sz="3600" dirty="0"/>
              <a:t>!</a:t>
            </a:r>
            <a:endParaRPr lang="en-US" sz="3600" u="sng" dirty="0"/>
          </a:p>
        </p:txBody>
      </p:sp>
    </p:spTree>
    <p:extLst>
      <p:ext uri="{BB962C8B-B14F-4D97-AF65-F5344CB8AC3E}">
        <p14:creationId xmlns:p14="http://schemas.microsoft.com/office/powerpoint/2010/main" val="35393041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 idx="4294967295"/>
          </p:nvPr>
        </p:nvSpPr>
        <p:spPr/>
        <p:txBody>
          <a:bodyPr rIns="91440"/>
          <a:lstStyle/>
          <a:p>
            <a:r>
              <a:rPr lang="en-US" sz="3600" dirty="0"/>
              <a:t>Hemorrhage Treatment</a:t>
            </a:r>
            <a:r>
              <a:rPr lang="en-US" sz="2400" dirty="0"/>
              <a:t>  </a:t>
            </a:r>
            <a:endParaRPr lang="en-US" sz="3600" dirty="0"/>
          </a:p>
        </p:txBody>
      </p:sp>
      <p:sp>
        <p:nvSpPr>
          <p:cNvPr id="54275" name="Content Placeholder 2"/>
          <p:cNvSpPr>
            <a:spLocks noGrp="1"/>
          </p:cNvSpPr>
          <p:nvPr>
            <p:ph idx="4294967295"/>
          </p:nvPr>
        </p:nvSpPr>
        <p:spPr>
          <a:xfrm>
            <a:off x="457200" y="1295400"/>
            <a:ext cx="8229600" cy="1044575"/>
          </a:xfrm>
        </p:spPr>
        <p:txBody>
          <a:bodyPr lIns="91440" tIns="45720"/>
          <a:lstStyle/>
          <a:p>
            <a:r>
              <a:rPr lang="en-US" dirty="0"/>
              <a:t>After gunfight, expose any sites of bleeding to identify the injury site and mechanism of injury.</a:t>
            </a:r>
          </a:p>
          <a:p>
            <a:pPr marL="136525" indent="0">
              <a:buNone/>
            </a:pPr>
            <a:endParaRPr lang="en-US" dirty="0"/>
          </a:p>
        </p:txBody>
      </p:sp>
      <p:sp>
        <p:nvSpPr>
          <p:cNvPr id="54276" name="Footer Placeholder 3"/>
          <p:cNvSpPr txBox="1">
            <a:spLocks noGrp="1"/>
          </p:cNvSpPr>
          <p:nvPr/>
        </p:nvSpPr>
        <p:spPr bwMode="auto">
          <a:xfrm>
            <a:off x="2590800" y="6248400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endParaRPr lang="en-US" sz="1200"/>
          </a:p>
        </p:txBody>
      </p:sp>
      <p:sp>
        <p:nvSpPr>
          <p:cNvPr id="54277" name="TextBox 4"/>
          <p:cNvSpPr txBox="1">
            <a:spLocks noChangeArrowheads="1"/>
          </p:cNvSpPr>
          <p:nvPr/>
        </p:nvSpPr>
        <p:spPr bwMode="auto">
          <a:xfrm>
            <a:off x="914400" y="6400800"/>
            <a:ext cx="4876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sz="1000"/>
              <a:t>Courtesy of Bohdan T. Olesnicky, MD</a:t>
            </a:r>
          </a:p>
        </p:txBody>
      </p:sp>
      <p:sp>
        <p:nvSpPr>
          <p:cNvPr id="54278" name="TextBox 8"/>
          <p:cNvSpPr txBox="1">
            <a:spLocks noChangeArrowheads="1"/>
          </p:cNvSpPr>
          <p:nvPr/>
        </p:nvSpPr>
        <p:spPr bwMode="auto">
          <a:xfrm>
            <a:off x="6553200" y="5638800"/>
            <a:ext cx="1981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/>
          </a:p>
        </p:txBody>
      </p:sp>
      <p:pic>
        <p:nvPicPr>
          <p:cNvPr id="54279" name="Picture 6" descr="78217_CH12_FIG0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514600"/>
            <a:ext cx="5014913" cy="384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976704" y="3386404"/>
            <a:ext cx="313419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-May pull back clothing</a:t>
            </a:r>
          </a:p>
          <a:p>
            <a:r>
              <a:rPr lang="en-US" dirty="0"/>
              <a:t>-Cut clothing with scissors</a:t>
            </a:r>
          </a:p>
          <a:p>
            <a:r>
              <a:rPr lang="en-US" dirty="0"/>
              <a:t>-Cut clothing with knife</a:t>
            </a:r>
          </a:p>
          <a:p>
            <a:r>
              <a:rPr lang="en-US" dirty="0"/>
              <a:t>-Remove clothing</a:t>
            </a:r>
          </a:p>
          <a:p>
            <a:endParaRPr lang="en-US" dirty="0"/>
          </a:p>
          <a:p>
            <a:r>
              <a:rPr lang="en-US" dirty="0"/>
              <a:t>Self-aid extremity wounds:</a:t>
            </a:r>
          </a:p>
          <a:p>
            <a:r>
              <a:rPr lang="en-US" dirty="0"/>
              <a:t>Simply apply a TQ</a:t>
            </a:r>
          </a:p>
          <a:p>
            <a:r>
              <a:rPr lang="en-US" b="1" dirty="0">
                <a:solidFill>
                  <a:srgbClr val="FF0000"/>
                </a:solidFill>
              </a:rPr>
              <a:t>Do not need look at wound</a:t>
            </a:r>
          </a:p>
          <a:p>
            <a:r>
              <a:rPr lang="en-US" b="1" dirty="0">
                <a:solidFill>
                  <a:srgbClr val="FF0000"/>
                </a:solidFill>
              </a:rPr>
              <a:t>during a gunfight!</a:t>
            </a:r>
          </a:p>
        </p:txBody>
      </p:sp>
    </p:spTree>
    <p:extLst>
      <p:ext uri="{BB962C8B-B14F-4D97-AF65-F5344CB8AC3E}">
        <p14:creationId xmlns:p14="http://schemas.microsoft.com/office/powerpoint/2010/main" val="39917367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 idx="4294967295"/>
          </p:nvPr>
        </p:nvSpPr>
        <p:spPr/>
        <p:txBody>
          <a:bodyPr rIns="91440"/>
          <a:lstStyle/>
          <a:p>
            <a:r>
              <a:rPr lang="en-US" sz="3600" dirty="0"/>
              <a:t>Principles of Tourniquet Use</a:t>
            </a:r>
            <a:r>
              <a:rPr lang="en-US" sz="2400" dirty="0"/>
              <a:t>  </a:t>
            </a:r>
            <a:endParaRPr lang="en-US" sz="3600" dirty="0"/>
          </a:p>
        </p:txBody>
      </p:sp>
      <p:sp>
        <p:nvSpPr>
          <p:cNvPr id="64515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610600" cy="4708525"/>
          </a:xfrm>
        </p:spPr>
        <p:txBody>
          <a:bodyPr lIns="91440" tIns="45720"/>
          <a:lstStyle/>
          <a:p>
            <a:r>
              <a:rPr lang="en-US" sz="3600" dirty="0">
                <a:solidFill>
                  <a:schemeClr val="bg2"/>
                </a:solidFill>
              </a:rPr>
              <a:t>Tourniquet</a:t>
            </a:r>
            <a:r>
              <a:rPr lang="en-US" dirty="0"/>
              <a:t> is indicated for extremity wounds when:</a:t>
            </a:r>
          </a:p>
          <a:p>
            <a:pPr lvl="1"/>
            <a:r>
              <a:rPr lang="en-US" dirty="0"/>
              <a:t>If alone - no nearby help </a:t>
            </a:r>
          </a:p>
          <a:p>
            <a:pPr lvl="1"/>
            <a:r>
              <a:rPr lang="en-US" dirty="0"/>
              <a:t>Arm or leg wound that does not stop bleeding with use of a compression dressing or other technique</a:t>
            </a:r>
          </a:p>
          <a:p>
            <a:pPr lvl="1"/>
            <a:r>
              <a:rPr lang="en-US" dirty="0"/>
              <a:t>Severe arterial bleeding from arms or legs</a:t>
            </a:r>
          </a:p>
          <a:p>
            <a:pPr lvl="1"/>
            <a:r>
              <a:rPr lang="en-US" dirty="0"/>
              <a:t>Amputation of arms or legs.</a:t>
            </a:r>
          </a:p>
          <a:p>
            <a:pPr lvl="1"/>
            <a:r>
              <a:rPr lang="en-US" dirty="0"/>
              <a:t>Geriatric patient (older than 65) with continued bleeding</a:t>
            </a:r>
          </a:p>
        </p:txBody>
      </p:sp>
      <p:sp>
        <p:nvSpPr>
          <p:cNvPr id="64516" name="Footer Placeholder 3"/>
          <p:cNvSpPr txBox="1">
            <a:spLocks noGrp="1"/>
          </p:cNvSpPr>
          <p:nvPr/>
        </p:nvSpPr>
        <p:spPr bwMode="auto">
          <a:xfrm>
            <a:off x="2590800" y="6248400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1993401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 idx="4294967295"/>
          </p:nvPr>
        </p:nvSpPr>
        <p:spPr/>
        <p:txBody>
          <a:bodyPr rIns="91440"/>
          <a:lstStyle/>
          <a:p>
            <a:r>
              <a:rPr lang="en-US" sz="3600" dirty="0"/>
              <a:t>Principles of Tourniquet Use</a:t>
            </a:r>
            <a:r>
              <a:rPr lang="en-US" sz="2400" dirty="0"/>
              <a:t>  </a:t>
            </a:r>
            <a:endParaRPr lang="en-US" sz="3600" dirty="0"/>
          </a:p>
        </p:txBody>
      </p:sp>
      <p:sp>
        <p:nvSpPr>
          <p:cNvPr id="66563" name="Content Placeholder 2"/>
          <p:cNvSpPr>
            <a:spLocks noGrp="1"/>
          </p:cNvSpPr>
          <p:nvPr>
            <p:ph idx="4294967295"/>
          </p:nvPr>
        </p:nvSpPr>
        <p:spPr>
          <a:xfrm>
            <a:off x="685800" y="1219200"/>
            <a:ext cx="8153400" cy="1654175"/>
          </a:xfrm>
        </p:spPr>
        <p:txBody>
          <a:bodyPr lIns="91440" tIns="45720"/>
          <a:lstStyle/>
          <a:p>
            <a:r>
              <a:rPr lang="en-US" dirty="0"/>
              <a:t>A person alone and sustains a substantial extremity injury!</a:t>
            </a:r>
          </a:p>
          <a:p>
            <a:r>
              <a:rPr lang="en-US" b="1" dirty="0">
                <a:solidFill>
                  <a:srgbClr val="FF0000"/>
                </a:solidFill>
              </a:rPr>
              <a:t>Should finish and win the gunfight</a:t>
            </a:r>
            <a:r>
              <a:rPr lang="en-US" dirty="0"/>
              <a:t>, and then self-apply his or her own tourniquet ASAP!</a:t>
            </a:r>
          </a:p>
        </p:txBody>
      </p:sp>
      <p:sp>
        <p:nvSpPr>
          <p:cNvPr id="66564" name="Footer Placeholder 3"/>
          <p:cNvSpPr txBox="1">
            <a:spLocks noGrp="1"/>
          </p:cNvSpPr>
          <p:nvPr/>
        </p:nvSpPr>
        <p:spPr bwMode="auto">
          <a:xfrm>
            <a:off x="2590800" y="6248400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endParaRPr lang="en-US" sz="1200"/>
          </a:p>
        </p:txBody>
      </p:sp>
      <p:pic>
        <p:nvPicPr>
          <p:cNvPr id="66565" name="Picture 7" descr="78217_CH12_FIG09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429000"/>
            <a:ext cx="5432425" cy="288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92258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 idx="4294967295"/>
          </p:nvPr>
        </p:nvSpPr>
        <p:spPr/>
        <p:txBody>
          <a:bodyPr rIns="91440"/>
          <a:lstStyle/>
          <a:p>
            <a:r>
              <a:rPr lang="en-US" sz="3600" dirty="0"/>
              <a:t>Principles of Tourniquet Use</a:t>
            </a:r>
            <a:r>
              <a:rPr lang="en-US" sz="2400" dirty="0"/>
              <a:t>  </a:t>
            </a:r>
            <a:endParaRPr lang="en-US" sz="3600" dirty="0"/>
          </a:p>
        </p:txBody>
      </p:sp>
      <p:sp>
        <p:nvSpPr>
          <p:cNvPr id="68611" name="Content Placeholder 2"/>
          <p:cNvSpPr>
            <a:spLocks noGrp="1"/>
          </p:cNvSpPr>
          <p:nvPr>
            <p:ph idx="4294967295"/>
          </p:nvPr>
        </p:nvSpPr>
        <p:spPr/>
        <p:txBody>
          <a:bodyPr lIns="91440" tIns="45720"/>
          <a:lstStyle/>
          <a:p>
            <a:r>
              <a:rPr lang="en-US" b="1" dirty="0"/>
              <a:t>How long can a tourniquet be left in place?</a:t>
            </a:r>
          </a:p>
          <a:p>
            <a:endParaRPr lang="en-US" dirty="0"/>
          </a:p>
          <a:p>
            <a:endParaRPr lang="en-US" dirty="0"/>
          </a:p>
          <a:p>
            <a:pPr marL="136525" indent="0">
              <a:buNone/>
            </a:pPr>
            <a:endParaRPr lang="en-US" dirty="0"/>
          </a:p>
          <a:p>
            <a:pPr marL="136525" indent="0">
              <a:buNone/>
            </a:pPr>
            <a:endParaRPr lang="en-US" dirty="0"/>
          </a:p>
          <a:p>
            <a:pPr lvl="1"/>
            <a:r>
              <a:rPr lang="en-US" dirty="0"/>
              <a:t>Answer:  3 hours or more</a:t>
            </a:r>
          </a:p>
          <a:p>
            <a:pPr lvl="1"/>
            <a:endParaRPr lang="en-US" dirty="0"/>
          </a:p>
          <a:p>
            <a:pPr marL="585788" lvl="1" indent="0">
              <a:buNone/>
            </a:pPr>
            <a:endParaRPr lang="en-US" dirty="0"/>
          </a:p>
          <a:p>
            <a:pPr lvl="2"/>
            <a:r>
              <a:rPr lang="en-US" dirty="0"/>
              <a:t>Tissue and nerve damage are rare if TQ &lt; 2–3 hours</a:t>
            </a:r>
          </a:p>
        </p:txBody>
      </p:sp>
      <p:sp>
        <p:nvSpPr>
          <p:cNvPr id="68612" name="Footer Placeholder 3"/>
          <p:cNvSpPr txBox="1">
            <a:spLocks noGrp="1"/>
          </p:cNvSpPr>
          <p:nvPr/>
        </p:nvSpPr>
        <p:spPr bwMode="auto">
          <a:xfrm>
            <a:off x="2590800" y="6248400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715164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 idx="4294967295"/>
          </p:nvPr>
        </p:nvSpPr>
        <p:spPr/>
        <p:txBody>
          <a:bodyPr rIns="91440">
            <a:normAutofit fontScale="90000"/>
          </a:bodyPr>
          <a:lstStyle/>
          <a:p>
            <a:r>
              <a:rPr lang="en-US" sz="3600" dirty="0"/>
              <a:t>Procedures for</a:t>
            </a:r>
            <a:br>
              <a:rPr lang="en-US" sz="3600" dirty="0"/>
            </a:br>
            <a:r>
              <a:rPr lang="en-US" sz="3600" dirty="0"/>
              <a:t>CAT or SOFTT tourniquets</a:t>
            </a:r>
            <a:r>
              <a:rPr lang="en-US" sz="2500" dirty="0"/>
              <a:t> </a:t>
            </a:r>
            <a:r>
              <a:rPr lang="en-US" sz="2400" dirty="0"/>
              <a:t> </a:t>
            </a:r>
            <a:endParaRPr lang="en-US" sz="3600" dirty="0"/>
          </a:p>
        </p:txBody>
      </p:sp>
      <p:sp>
        <p:nvSpPr>
          <p:cNvPr id="74755" name="Content Placeholder 2"/>
          <p:cNvSpPr>
            <a:spLocks noGrp="1"/>
          </p:cNvSpPr>
          <p:nvPr>
            <p:ph idx="4294967295"/>
          </p:nvPr>
        </p:nvSpPr>
        <p:spPr>
          <a:xfrm>
            <a:off x="457200" y="1447800"/>
            <a:ext cx="8534400" cy="2514600"/>
          </a:xfrm>
        </p:spPr>
        <p:txBody>
          <a:bodyPr lIns="91440" tIns="45720"/>
          <a:lstStyle/>
          <a:p>
            <a:r>
              <a:rPr lang="en-US" dirty="0"/>
              <a:t>Slide or wrap TQ around upper arm or leg.</a:t>
            </a:r>
          </a:p>
          <a:p>
            <a:r>
              <a:rPr lang="en-US" dirty="0"/>
              <a:t>Adjust the friction adaptor buckle until the tourniquet is snugly in place.</a:t>
            </a:r>
          </a:p>
        </p:txBody>
      </p:sp>
      <p:sp>
        <p:nvSpPr>
          <p:cNvPr id="74756" name="Footer Placeholder 3"/>
          <p:cNvSpPr txBox="1">
            <a:spLocks noGrp="1"/>
          </p:cNvSpPr>
          <p:nvPr/>
        </p:nvSpPr>
        <p:spPr bwMode="auto">
          <a:xfrm>
            <a:off x="2590800" y="6248400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endParaRPr lang="en-US" sz="1200"/>
          </a:p>
        </p:txBody>
      </p:sp>
      <p:pic>
        <p:nvPicPr>
          <p:cNvPr id="74757" name="Picture 5" descr="78217_CH12_FIG1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276600"/>
            <a:ext cx="4518025" cy="2965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57957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 idx="4294967295"/>
          </p:nvPr>
        </p:nvSpPr>
        <p:spPr/>
        <p:txBody>
          <a:bodyPr rIns="91440">
            <a:normAutofit fontScale="90000"/>
          </a:bodyPr>
          <a:lstStyle/>
          <a:p>
            <a:r>
              <a:rPr lang="en-US" sz="3600" dirty="0"/>
              <a:t>Tourniquet Procedures for</a:t>
            </a:r>
            <a:br>
              <a:rPr lang="en-US" sz="3600" dirty="0"/>
            </a:br>
            <a:r>
              <a:rPr lang="en-US" sz="3600" dirty="0"/>
              <a:t>CAT or SOFTT</a:t>
            </a:r>
            <a:r>
              <a:rPr lang="en-US" sz="2500" dirty="0"/>
              <a:t> </a:t>
            </a:r>
            <a:r>
              <a:rPr lang="en-US" sz="2400" dirty="0"/>
              <a:t> </a:t>
            </a:r>
            <a:endParaRPr lang="en-US" sz="3200" dirty="0"/>
          </a:p>
        </p:txBody>
      </p:sp>
      <p:sp>
        <p:nvSpPr>
          <p:cNvPr id="7680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524000"/>
            <a:ext cx="8458200" cy="1295400"/>
          </a:xfrm>
        </p:spPr>
        <p:txBody>
          <a:bodyPr lIns="91440" tIns="45720"/>
          <a:lstStyle/>
          <a:p>
            <a:r>
              <a:rPr lang="en-US" dirty="0"/>
              <a:t>Twist and tighten the windlass rod, and then lock into place in place. Mark time applied. </a:t>
            </a:r>
            <a:r>
              <a:rPr lang="en-US" dirty="0">
                <a:solidFill>
                  <a:srgbClr val="FF0000"/>
                </a:solidFill>
              </a:rPr>
              <a:t>Painful!</a:t>
            </a:r>
          </a:p>
        </p:txBody>
      </p:sp>
      <p:sp>
        <p:nvSpPr>
          <p:cNvPr id="76804" name="Footer Placeholder 3"/>
          <p:cNvSpPr txBox="1">
            <a:spLocks noGrp="1"/>
          </p:cNvSpPr>
          <p:nvPr/>
        </p:nvSpPr>
        <p:spPr bwMode="auto">
          <a:xfrm>
            <a:off x="2590800" y="6248400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endParaRPr lang="en-US" sz="1200"/>
          </a:p>
        </p:txBody>
      </p:sp>
      <p:pic>
        <p:nvPicPr>
          <p:cNvPr id="76805" name="Picture 5" descr="78217_CH12_FIG1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682875"/>
            <a:ext cx="5432425" cy="356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21172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Canine Tourniquet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use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Tactical Medicine Essentials</a:t>
            </a:r>
          </a:p>
        </p:txBody>
      </p:sp>
      <p:pic>
        <p:nvPicPr>
          <p:cNvPr id="325634" name="Picture 2" descr="Related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514600"/>
            <a:ext cx="6667500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 idx="4294967295"/>
          </p:nvPr>
        </p:nvSpPr>
        <p:spPr>
          <a:xfrm>
            <a:off x="76200" y="274638"/>
            <a:ext cx="9067800" cy="1143000"/>
          </a:xfrm>
        </p:spPr>
        <p:txBody>
          <a:bodyPr rIns="91440">
            <a:normAutofit fontScale="90000"/>
          </a:bodyPr>
          <a:lstStyle/>
          <a:p>
            <a:r>
              <a:rPr lang="en-US" sz="3600" dirty="0"/>
              <a:t>Improvising a TQ:</a:t>
            </a:r>
            <a:br>
              <a:rPr lang="en-US" sz="3600" dirty="0"/>
            </a:br>
            <a:r>
              <a:rPr lang="en-US" sz="3600" dirty="0"/>
              <a:t>(If no commercial tourniquet is available)</a:t>
            </a:r>
            <a:r>
              <a:rPr lang="en-US" sz="2500" dirty="0"/>
              <a:t> </a:t>
            </a:r>
            <a:r>
              <a:rPr lang="en-US" sz="2400" dirty="0"/>
              <a:t> </a:t>
            </a:r>
            <a:endParaRPr lang="en-US" sz="3600" dirty="0"/>
          </a:p>
        </p:txBody>
      </p:sp>
      <p:sp>
        <p:nvSpPr>
          <p:cNvPr id="78851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534400" cy="4708525"/>
          </a:xfrm>
        </p:spPr>
        <p:txBody>
          <a:bodyPr lIns="91440" tIns="45720"/>
          <a:lstStyle/>
          <a:p>
            <a:pPr marL="136525" indent="0">
              <a:buNone/>
            </a:pPr>
            <a:r>
              <a:rPr lang="en-US" dirty="0"/>
              <a:t>Improvised Tourniquet:</a:t>
            </a:r>
          </a:p>
          <a:p>
            <a:r>
              <a:rPr lang="en-US" dirty="0"/>
              <a:t>Cut fabric from patient’s pants / clothes, or use other appropriate material (bed sheets, curtains).</a:t>
            </a:r>
          </a:p>
          <a:p>
            <a:r>
              <a:rPr lang="en-US" dirty="0"/>
              <a:t>Wrap fabric around extremity twice.</a:t>
            </a:r>
          </a:p>
          <a:p>
            <a:r>
              <a:rPr lang="en-US" dirty="0"/>
              <a:t>Tie the ends together with a secure knot.</a:t>
            </a:r>
          </a:p>
          <a:p>
            <a:r>
              <a:rPr lang="en-US" dirty="0"/>
              <a:t>Put stick or rod  under loop of fabric, or tie it on top of knot, and tie ends of bandage over it in square knot.</a:t>
            </a:r>
          </a:p>
        </p:txBody>
      </p:sp>
      <p:sp>
        <p:nvSpPr>
          <p:cNvPr id="78852" name="Footer Placeholder 3"/>
          <p:cNvSpPr txBox="1">
            <a:spLocks noGrp="1"/>
          </p:cNvSpPr>
          <p:nvPr/>
        </p:nvSpPr>
        <p:spPr bwMode="auto">
          <a:xfrm>
            <a:off x="2590800" y="6248400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5541527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 idx="4294967295"/>
          </p:nvPr>
        </p:nvSpPr>
        <p:spPr/>
        <p:txBody>
          <a:bodyPr rIns="91440">
            <a:normAutofit fontScale="90000"/>
          </a:bodyPr>
          <a:lstStyle/>
          <a:p>
            <a:r>
              <a:rPr lang="en-US" sz="3600" dirty="0"/>
              <a:t>When No Commercial Tourniquet Is Available</a:t>
            </a:r>
            <a:r>
              <a:rPr lang="en-US" sz="2500" dirty="0"/>
              <a:t>  (</a:t>
            </a:r>
            <a:r>
              <a:rPr lang="en-US" sz="2500" dirty="0" err="1"/>
              <a:t>cont</a:t>
            </a:r>
            <a:r>
              <a:rPr lang="en-US" sz="2500" dirty="0"/>
              <a:t>) </a:t>
            </a:r>
            <a:endParaRPr lang="en-US" sz="3600" dirty="0"/>
          </a:p>
        </p:txBody>
      </p:sp>
      <p:sp>
        <p:nvSpPr>
          <p:cNvPr id="80899" name="Content Placeholder 2"/>
          <p:cNvSpPr>
            <a:spLocks noGrp="1"/>
          </p:cNvSpPr>
          <p:nvPr>
            <p:ph idx="4294967295"/>
          </p:nvPr>
        </p:nvSpPr>
        <p:spPr/>
        <p:txBody>
          <a:bodyPr lIns="91440" tIns="45720"/>
          <a:lstStyle/>
          <a:p>
            <a:r>
              <a:rPr lang="en-US" dirty="0"/>
              <a:t>Use the stick or rod as a handle (windlass) and twist it to tighten tourniquet.</a:t>
            </a:r>
          </a:p>
          <a:p>
            <a:r>
              <a:rPr lang="en-US" dirty="0"/>
              <a:t>Check that skin is not pinched or damaged by twisted cloth as it tightens.</a:t>
            </a:r>
          </a:p>
          <a:p>
            <a:r>
              <a:rPr lang="en-US" dirty="0"/>
              <a:t>Stop bleeding – arterial and venous.</a:t>
            </a:r>
          </a:p>
          <a:p>
            <a:r>
              <a:rPr lang="en-US" dirty="0"/>
              <a:t>Secure stick in place. Prevent loosening.</a:t>
            </a:r>
          </a:p>
          <a:p>
            <a:r>
              <a:rPr lang="en-US" dirty="0"/>
              <a:t>Write “T” or “TK” and time on a piece of adhesive tape, triage tag, or patient’s forehead.</a:t>
            </a:r>
          </a:p>
        </p:txBody>
      </p:sp>
      <p:sp>
        <p:nvSpPr>
          <p:cNvPr id="80900" name="Footer Placeholder 3"/>
          <p:cNvSpPr txBox="1">
            <a:spLocks noGrp="1"/>
          </p:cNvSpPr>
          <p:nvPr/>
        </p:nvSpPr>
        <p:spPr bwMode="auto">
          <a:xfrm>
            <a:off x="2590800" y="6248400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40299063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 idx="4294967295"/>
          </p:nvPr>
        </p:nvSpPr>
        <p:spPr/>
        <p:txBody>
          <a:bodyPr rIns="91440">
            <a:normAutofit fontScale="90000"/>
          </a:bodyPr>
          <a:lstStyle/>
          <a:p>
            <a:r>
              <a:rPr lang="en-US" sz="3600" dirty="0"/>
              <a:t>When No Commercial Tourniquet Is Available</a:t>
            </a:r>
          </a:p>
        </p:txBody>
      </p:sp>
      <p:sp>
        <p:nvSpPr>
          <p:cNvPr id="82947" name="Content Placeholder 2"/>
          <p:cNvSpPr>
            <a:spLocks noGrp="1"/>
          </p:cNvSpPr>
          <p:nvPr>
            <p:ph idx="4294967295"/>
          </p:nvPr>
        </p:nvSpPr>
        <p:spPr>
          <a:xfrm>
            <a:off x="457200" y="1447800"/>
            <a:ext cx="8229600" cy="1120775"/>
          </a:xfrm>
        </p:spPr>
        <p:txBody>
          <a:bodyPr lIns="91440" tIns="45720"/>
          <a:lstStyle/>
          <a:p>
            <a:r>
              <a:rPr lang="en-US" dirty="0"/>
              <a:t>Key element:  </a:t>
            </a:r>
          </a:p>
          <a:p>
            <a:pPr lvl="1"/>
            <a:r>
              <a:rPr lang="en-US" dirty="0"/>
              <a:t>Twist the stick or rod of the improvised tourniquet until the bleeding has stopped</a:t>
            </a:r>
          </a:p>
        </p:txBody>
      </p:sp>
      <p:sp>
        <p:nvSpPr>
          <p:cNvPr id="82948" name="Footer Placeholder 3"/>
          <p:cNvSpPr txBox="1">
            <a:spLocks noGrp="1"/>
          </p:cNvSpPr>
          <p:nvPr/>
        </p:nvSpPr>
        <p:spPr bwMode="auto">
          <a:xfrm>
            <a:off x="2590800" y="6248400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endParaRPr lang="en-US" sz="1200"/>
          </a:p>
        </p:txBody>
      </p:sp>
      <p:pic>
        <p:nvPicPr>
          <p:cNvPr id="82949" name="Picture 5" descr="78217_CH12_FIG1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048000"/>
            <a:ext cx="5154613" cy="354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86092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Tactical Medicine Essentials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06" y="21404"/>
            <a:ext cx="4503506" cy="299435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362" y="5978"/>
            <a:ext cx="4639638" cy="29892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71800"/>
            <a:ext cx="4495800" cy="30982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094" y="3015756"/>
            <a:ext cx="4655906" cy="309568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4BDC3B7-5943-434A-9935-99588EE1A020}"/>
              </a:ext>
            </a:extLst>
          </p:cNvPr>
          <p:cNvSpPr txBox="1"/>
          <p:nvPr/>
        </p:nvSpPr>
        <p:spPr>
          <a:xfrm>
            <a:off x="2912584" y="6190622"/>
            <a:ext cx="3183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Triangular bandage as a TK</a:t>
            </a:r>
          </a:p>
        </p:txBody>
      </p:sp>
    </p:spTree>
    <p:extLst>
      <p:ext uri="{BB962C8B-B14F-4D97-AF65-F5344CB8AC3E}">
        <p14:creationId xmlns:p14="http://schemas.microsoft.com/office/powerpoint/2010/main" val="18144658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 idx="4294967295"/>
          </p:nvPr>
        </p:nvSpPr>
        <p:spPr/>
        <p:txBody>
          <a:bodyPr rIns="91440">
            <a:normAutofit fontScale="90000"/>
          </a:bodyPr>
          <a:lstStyle/>
          <a:p>
            <a:r>
              <a:rPr lang="en-US" sz="3600" dirty="0"/>
              <a:t>When No Commercial Tourniquet Is Available (</a:t>
            </a:r>
            <a:r>
              <a:rPr lang="en-US" sz="3600" dirty="0" err="1"/>
              <a:t>cont</a:t>
            </a:r>
            <a:r>
              <a:rPr lang="en-US" sz="3600" dirty="0"/>
              <a:t>)</a:t>
            </a:r>
            <a:r>
              <a:rPr lang="en-US" sz="2500" dirty="0"/>
              <a:t> </a:t>
            </a:r>
            <a:r>
              <a:rPr lang="en-US" sz="2400" dirty="0"/>
              <a:t> </a:t>
            </a:r>
            <a:endParaRPr lang="en-US" sz="3600" dirty="0"/>
          </a:p>
        </p:txBody>
      </p:sp>
      <p:sp>
        <p:nvSpPr>
          <p:cNvPr id="84995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534400" cy="4708525"/>
          </a:xfrm>
        </p:spPr>
        <p:txBody>
          <a:bodyPr lIns="91440" tIns="45720"/>
          <a:lstStyle/>
          <a:p>
            <a:r>
              <a:rPr lang="en-US" dirty="0"/>
              <a:t>Alternatively, a blood pressure cuff may be used</a:t>
            </a:r>
          </a:p>
          <a:p>
            <a:pPr lvl="1"/>
            <a:r>
              <a:rPr lang="en-US" dirty="0"/>
              <a:t>Position it above (proximal) to bleeding point</a:t>
            </a:r>
          </a:p>
          <a:p>
            <a:pPr lvl="1"/>
            <a:r>
              <a:rPr lang="en-US" dirty="0"/>
              <a:t>Inflate it just enough to stop bleeding</a:t>
            </a:r>
          </a:p>
          <a:p>
            <a:pPr lvl="1"/>
            <a:r>
              <a:rPr lang="en-US" dirty="0"/>
              <a:t>Leave inflated until arrival at hospital</a:t>
            </a:r>
          </a:p>
          <a:p>
            <a:pPr lvl="1"/>
            <a:r>
              <a:rPr lang="en-US" dirty="0"/>
              <a:t>Assign one person to monitor BP gauge continuously to make sure pressure is not gradually dropping</a:t>
            </a:r>
          </a:p>
          <a:p>
            <a:pPr marL="585788" lvl="1" indent="0">
              <a:buNone/>
            </a:pPr>
            <a:endParaRPr lang="en-US" dirty="0"/>
          </a:p>
          <a:p>
            <a:r>
              <a:rPr lang="en-US" dirty="0"/>
              <a:t>Hemorrhage – may be able to use a </a:t>
            </a:r>
            <a:r>
              <a:rPr lang="en-US" dirty="0">
                <a:solidFill>
                  <a:schemeClr val="bg2"/>
                </a:solidFill>
              </a:rPr>
              <a:t>compression dressing </a:t>
            </a:r>
            <a:r>
              <a:rPr lang="en-US" dirty="0"/>
              <a:t>for mild – moderate bleeds.</a:t>
            </a:r>
          </a:p>
        </p:txBody>
      </p:sp>
      <p:sp>
        <p:nvSpPr>
          <p:cNvPr id="84996" name="Footer Placeholder 3"/>
          <p:cNvSpPr txBox="1">
            <a:spLocks noGrp="1"/>
          </p:cNvSpPr>
          <p:nvPr/>
        </p:nvSpPr>
        <p:spPr bwMode="auto">
          <a:xfrm>
            <a:off x="2590800" y="6248400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28083089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 idx="4294967295"/>
          </p:nvPr>
        </p:nvSpPr>
        <p:spPr/>
        <p:txBody>
          <a:bodyPr rIns="91440"/>
          <a:lstStyle/>
          <a:p>
            <a:r>
              <a:rPr lang="en-US" sz="3600" dirty="0"/>
              <a:t>Hemorrhage Treatment</a:t>
            </a:r>
            <a:r>
              <a:rPr lang="en-US" sz="2400" dirty="0"/>
              <a:t>  </a:t>
            </a:r>
            <a:endParaRPr lang="en-US" sz="3600" dirty="0"/>
          </a:p>
        </p:txBody>
      </p:sp>
      <p:sp>
        <p:nvSpPr>
          <p:cNvPr id="62467" name="Content Placeholder 2"/>
          <p:cNvSpPr>
            <a:spLocks noGrp="1"/>
          </p:cNvSpPr>
          <p:nvPr>
            <p:ph idx="4294967295"/>
          </p:nvPr>
        </p:nvSpPr>
        <p:spPr>
          <a:xfrm>
            <a:off x="457200" y="1066800"/>
            <a:ext cx="8229600" cy="1577975"/>
          </a:xfrm>
        </p:spPr>
        <p:txBody>
          <a:bodyPr lIns="91440" tIns="45720"/>
          <a:lstStyle/>
          <a:p>
            <a:r>
              <a:rPr lang="en-US" dirty="0"/>
              <a:t>Two good compression dressings: The OLAES modular bandage (</a:t>
            </a:r>
            <a:r>
              <a:rPr lang="en-US" i="1" dirty="0"/>
              <a:t>left</a:t>
            </a:r>
            <a:r>
              <a:rPr lang="en-US" dirty="0"/>
              <a:t>) and Israeli battle dressing “Emergency Bandage” (</a:t>
            </a:r>
            <a:r>
              <a:rPr lang="en-US" i="1" dirty="0"/>
              <a:t>right</a:t>
            </a:r>
            <a:r>
              <a:rPr lang="en-US" dirty="0"/>
              <a:t>).</a:t>
            </a:r>
          </a:p>
        </p:txBody>
      </p:sp>
      <p:sp>
        <p:nvSpPr>
          <p:cNvPr id="62468" name="Footer Placeholder 3"/>
          <p:cNvSpPr txBox="1">
            <a:spLocks noGrp="1"/>
          </p:cNvSpPr>
          <p:nvPr/>
        </p:nvSpPr>
        <p:spPr bwMode="auto">
          <a:xfrm>
            <a:off x="2590800" y="6248400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endParaRPr lang="en-US" sz="1200"/>
          </a:p>
        </p:txBody>
      </p:sp>
      <p:sp>
        <p:nvSpPr>
          <p:cNvPr id="62469" name="TextBox 4"/>
          <p:cNvSpPr txBox="1">
            <a:spLocks noChangeArrowheads="1"/>
          </p:cNvSpPr>
          <p:nvPr/>
        </p:nvSpPr>
        <p:spPr bwMode="auto">
          <a:xfrm>
            <a:off x="533400" y="5486400"/>
            <a:ext cx="2590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sz="1000"/>
              <a:t>Courtesy of Tactical Medical Solutions, Inc. </a:t>
            </a:r>
          </a:p>
        </p:txBody>
      </p:sp>
      <p:sp>
        <p:nvSpPr>
          <p:cNvPr id="62470" name="TextBox 5"/>
          <p:cNvSpPr txBox="1">
            <a:spLocks noChangeArrowheads="1"/>
          </p:cNvSpPr>
          <p:nvPr/>
        </p:nvSpPr>
        <p:spPr bwMode="auto">
          <a:xfrm>
            <a:off x="5181600" y="5715000"/>
            <a:ext cx="35052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sz="1000"/>
              <a:t>Used with permission of PerSys Medical </a:t>
            </a:r>
          </a:p>
        </p:txBody>
      </p:sp>
      <p:pic>
        <p:nvPicPr>
          <p:cNvPr id="62471" name="Picture 7" descr="78217_CH12_FIG07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048000"/>
            <a:ext cx="43180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2" name="TextBox 8"/>
          <p:cNvSpPr txBox="1">
            <a:spLocks noChangeArrowheads="1"/>
          </p:cNvSpPr>
          <p:nvPr/>
        </p:nvSpPr>
        <p:spPr bwMode="auto">
          <a:xfrm>
            <a:off x="6019800" y="5557838"/>
            <a:ext cx="1828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/>
          </a:p>
        </p:txBody>
      </p:sp>
      <p:pic>
        <p:nvPicPr>
          <p:cNvPr id="62473" name="Picture 10" descr="78217_CH12_FIG08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250" y="2590800"/>
            <a:ext cx="3232150" cy="301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" y="6107668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(OLAES Bandage, named after Spec Ops medic Tony </a:t>
            </a:r>
            <a:r>
              <a:rPr lang="en-US" dirty="0" err="1"/>
              <a:t>Olaes</a:t>
            </a:r>
            <a:r>
              <a:rPr lang="en-US" dirty="0"/>
              <a:t> (</a:t>
            </a:r>
            <a:r>
              <a:rPr lang="en-US" dirty="0" err="1"/>
              <a:t>pron</a:t>
            </a:r>
            <a:r>
              <a:rPr lang="en-US" dirty="0"/>
              <a:t> ‘</a:t>
            </a:r>
            <a:r>
              <a:rPr lang="en-US" dirty="0" err="1"/>
              <a:t>Ol</a:t>
            </a:r>
            <a:r>
              <a:rPr lang="en-US" dirty="0"/>
              <a:t>-eye-as’ )</a:t>
            </a:r>
          </a:p>
        </p:txBody>
      </p:sp>
    </p:spTree>
    <p:extLst>
      <p:ext uri="{BB962C8B-B14F-4D97-AF65-F5344CB8AC3E}">
        <p14:creationId xmlns:p14="http://schemas.microsoft.com/office/powerpoint/2010/main" val="7555725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Tactical Medicine Essentials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6773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305800" cy="5029200"/>
          </a:xfrm>
        </p:spPr>
        <p:txBody>
          <a:bodyPr/>
          <a:lstStyle/>
          <a:p>
            <a:r>
              <a:rPr lang="en-US" dirty="0"/>
              <a:t>Three phases:  </a:t>
            </a:r>
          </a:p>
          <a:p>
            <a:pPr lvl="1"/>
            <a:r>
              <a:rPr lang="en-US" dirty="0"/>
              <a:t>1) High threat  2)Low threat  3) CASEVAC / transport</a:t>
            </a:r>
          </a:p>
          <a:p>
            <a:r>
              <a:rPr lang="en-US" b="1" dirty="0">
                <a:solidFill>
                  <a:srgbClr val="FF0000"/>
                </a:solidFill>
              </a:rPr>
              <a:t>Call – A </a:t>
            </a:r>
            <a:r>
              <a:rPr lang="en-US" dirty="0">
                <a:sym typeface="Wingdings" pitchFamily="2" charset="2"/>
              </a:rPr>
              <a:t> </a:t>
            </a:r>
            <a:r>
              <a:rPr lang="en-US" b="1" dirty="0">
                <a:sym typeface="Wingdings" pitchFamily="2" charset="2"/>
              </a:rPr>
              <a:t>Communicate and Abolish threats.</a:t>
            </a:r>
          </a:p>
          <a:p>
            <a:r>
              <a:rPr lang="en-US" dirty="0">
                <a:sym typeface="Wingdings" pitchFamily="2" charset="2"/>
              </a:rPr>
              <a:t>Medical assessment / treatment  continuum:</a:t>
            </a:r>
          </a:p>
          <a:p>
            <a:pPr lvl="1"/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CAB – N</a:t>
            </a:r>
          </a:p>
          <a:p>
            <a:pPr lvl="2"/>
            <a:r>
              <a:rPr lang="en-US" b="1" dirty="0">
                <a:sym typeface="Wingdings" pitchFamily="2" charset="2"/>
              </a:rPr>
              <a:t>C</a:t>
            </a:r>
            <a:r>
              <a:rPr lang="en-US" dirty="0">
                <a:sym typeface="Wingdings" pitchFamily="2" charset="2"/>
              </a:rPr>
              <a:t>irculation / current / compress killer bleeds</a:t>
            </a:r>
          </a:p>
          <a:p>
            <a:pPr lvl="2"/>
            <a:r>
              <a:rPr lang="en-US" b="1" dirty="0">
                <a:sym typeface="Wingdings" pitchFamily="2" charset="2"/>
              </a:rPr>
              <a:t>A</a:t>
            </a:r>
            <a:r>
              <a:rPr lang="en-US" dirty="0">
                <a:sym typeface="Wingdings" pitchFamily="2" charset="2"/>
              </a:rPr>
              <a:t>irway</a:t>
            </a:r>
          </a:p>
          <a:p>
            <a:pPr lvl="2"/>
            <a:r>
              <a:rPr lang="en-US" b="1" dirty="0">
                <a:sym typeface="Wingdings" pitchFamily="2" charset="2"/>
              </a:rPr>
              <a:t>B</a:t>
            </a:r>
            <a:r>
              <a:rPr lang="en-US" dirty="0">
                <a:sym typeface="Wingdings" pitchFamily="2" charset="2"/>
              </a:rPr>
              <a:t>reathing</a:t>
            </a:r>
          </a:p>
          <a:p>
            <a:pPr lvl="1"/>
            <a:r>
              <a:rPr lang="en-US" b="1" dirty="0">
                <a:sym typeface="Wingdings" pitchFamily="2" charset="2"/>
              </a:rPr>
              <a:t>N</a:t>
            </a:r>
            <a:r>
              <a:rPr lang="en-US" dirty="0">
                <a:sym typeface="Wingdings" pitchFamily="2" charset="2"/>
              </a:rPr>
              <a:t> = Neuro = neurological exam</a:t>
            </a:r>
          </a:p>
          <a:p>
            <a:r>
              <a:rPr lang="en-US" b="1" dirty="0">
                <a:solidFill>
                  <a:srgbClr val="FF0000"/>
                </a:solidFill>
                <a:sym typeface="Wingdings" pitchFamily="2" charset="2"/>
              </a:rPr>
              <a:t>Go</a:t>
            </a:r>
            <a:r>
              <a:rPr lang="en-US" dirty="0">
                <a:sym typeface="Wingdings" pitchFamily="2" charset="2"/>
              </a:rPr>
              <a:t> = Go to the hospital!</a:t>
            </a:r>
          </a:p>
          <a:p>
            <a:r>
              <a:rPr lang="en-US" b="1" dirty="0">
                <a:solidFill>
                  <a:srgbClr val="FF0000"/>
                </a:solidFill>
                <a:sym typeface="Wingdings" pitchFamily="2" charset="2"/>
              </a:rPr>
              <a:t>Hot</a:t>
            </a:r>
            <a:r>
              <a:rPr lang="en-US" dirty="0">
                <a:sym typeface="Wingdings" pitchFamily="2" charset="2"/>
              </a:rPr>
              <a:t> = keep patient warm, prevent hypothermia!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Tactical Medicine Essentials</a:t>
            </a:r>
          </a:p>
        </p:txBody>
      </p:sp>
    </p:spTree>
    <p:extLst>
      <p:ext uri="{BB962C8B-B14F-4D97-AF65-F5344CB8AC3E}">
        <p14:creationId xmlns:p14="http://schemas.microsoft.com/office/powerpoint/2010/main" val="37787191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029200"/>
          </a:xfrm>
        </p:spPr>
        <p:txBody>
          <a:bodyPr/>
          <a:lstStyle/>
          <a:p>
            <a:r>
              <a:rPr lang="en-US" dirty="0"/>
              <a:t>Tourniquets = first line when alone!</a:t>
            </a:r>
          </a:p>
          <a:p>
            <a:r>
              <a:rPr lang="en-US" dirty="0"/>
              <a:t>Compression bandages = use when buddy close.</a:t>
            </a:r>
          </a:p>
          <a:p>
            <a:pPr marL="136525" indent="0">
              <a:buNone/>
            </a:pPr>
            <a:endParaRPr lang="en-US" dirty="0"/>
          </a:p>
          <a:p>
            <a:r>
              <a:rPr lang="en-US" dirty="0"/>
              <a:t>Wound assessment and management:</a:t>
            </a:r>
          </a:p>
          <a:p>
            <a:pPr lvl="1"/>
            <a:r>
              <a:rPr lang="en-US" dirty="0"/>
              <a:t>Search for possible injuries throughout casualty’s body</a:t>
            </a:r>
          </a:p>
          <a:p>
            <a:pPr lvl="1"/>
            <a:r>
              <a:rPr lang="en-US" dirty="0"/>
              <a:t>Identify and apply stabilizing medical care</a:t>
            </a:r>
          </a:p>
          <a:p>
            <a:pPr lvl="1"/>
            <a:endParaRPr lang="en-US" dirty="0"/>
          </a:p>
          <a:p>
            <a:r>
              <a:rPr lang="en-US" dirty="0"/>
              <a:t>Torso Injuries = chest, abdomen, pelvis </a:t>
            </a:r>
            <a:r>
              <a:rPr lang="en-US" dirty="0">
                <a:sym typeface="Wingdings" pitchFamily="2" charset="2"/>
              </a:rPr>
              <a:t></a:t>
            </a:r>
            <a:r>
              <a:rPr lang="en-US" dirty="0"/>
              <a:t> “load n’ go.”</a:t>
            </a:r>
          </a:p>
          <a:p>
            <a:r>
              <a:rPr lang="en-US" dirty="0"/>
              <a:t>Use PPE = do not become victim of an infectious disease…blood borne pathogens = preventable.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Tactical Medicine Essentials</a:t>
            </a:r>
          </a:p>
        </p:txBody>
      </p:sp>
    </p:spTree>
    <p:extLst>
      <p:ext uri="{BB962C8B-B14F-4D97-AF65-F5344CB8AC3E}">
        <p14:creationId xmlns:p14="http://schemas.microsoft.com/office/powerpoint/2010/main" val="35710969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ME Course Introduction Lecture">
  <a:themeElements>
    <a:clrScheme name="Johns slide layout">
      <a:dk1>
        <a:sysClr val="windowText" lastClr="000000"/>
      </a:dk1>
      <a:lt1>
        <a:srgbClr val="E2EBF7"/>
      </a:lt1>
      <a:dk2>
        <a:srgbClr val="17365D"/>
      </a:dk2>
      <a:lt2>
        <a:srgbClr val="0000BF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TME Course Introduction Lecture</Template>
  <TotalTime>6015</TotalTime>
  <Words>2373</Words>
  <Application>Microsoft Office PowerPoint</Application>
  <PresentationFormat>On-screen Show (4:3)</PresentationFormat>
  <Paragraphs>357</Paragraphs>
  <Slides>50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8" baseType="lpstr">
      <vt:lpstr>Arial</vt:lpstr>
      <vt:lpstr>Arial Unicode MS</vt:lpstr>
      <vt:lpstr>Calibri</vt:lpstr>
      <vt:lpstr>Times New Roman</vt:lpstr>
      <vt:lpstr>Wingdings</vt:lpstr>
      <vt:lpstr>Wingdings 2</vt:lpstr>
      <vt:lpstr>Wingdings 3</vt:lpstr>
      <vt:lpstr>TME Course Introduction Lecture</vt:lpstr>
      <vt:lpstr>Tactical Medicine Essentials  “Tacmed Essentials”</vt:lpstr>
      <vt:lpstr>Tactical Medicine Essentials</vt:lpstr>
      <vt:lpstr>TaCmeD  Essentials </vt:lpstr>
      <vt:lpstr>Essential Emergency Medical Gear </vt:lpstr>
      <vt:lpstr>PowerPoint Presentation</vt:lpstr>
      <vt:lpstr>Essential Emergency Medical Gear </vt:lpstr>
      <vt:lpstr>Tactical Medical Supplies</vt:lpstr>
      <vt:lpstr>Tactical Medical Supplies</vt:lpstr>
      <vt:lpstr>Scene Safety and Priorities</vt:lpstr>
      <vt:lpstr>Someone must watch “6”</vt:lpstr>
      <vt:lpstr>What is a good way to memorize your correct priorities?</vt:lpstr>
      <vt:lpstr>Tactical Patient Assessment: Call-A-CAB ’N Go</vt:lpstr>
      <vt:lpstr>Call / Communicate</vt:lpstr>
      <vt:lpstr>A: Abolish Threats</vt:lpstr>
      <vt:lpstr>A: Abolish Threats</vt:lpstr>
      <vt:lpstr>A: Abolish Threats</vt:lpstr>
      <vt:lpstr>A: Abolish Threats</vt:lpstr>
      <vt:lpstr>A: Abolish Threats  </vt:lpstr>
      <vt:lpstr>CAB: Circulation, Airway, and Breathing</vt:lpstr>
      <vt:lpstr>Circulation</vt:lpstr>
      <vt:lpstr>Circulation</vt:lpstr>
      <vt:lpstr>Airway</vt:lpstr>
      <vt:lpstr>PowerPoint Presentation</vt:lpstr>
      <vt:lpstr>Breathing</vt:lpstr>
      <vt:lpstr>’N: Neurologic Status Check</vt:lpstr>
      <vt:lpstr>’N: Neurologic Status Check</vt:lpstr>
      <vt:lpstr>Go</vt:lpstr>
      <vt:lpstr>Go</vt:lpstr>
      <vt:lpstr>Go “Hot”</vt:lpstr>
      <vt:lpstr>Low threat – ‘warm zone’</vt:lpstr>
      <vt:lpstr>Call A CAB N Go Hot = TPA</vt:lpstr>
      <vt:lpstr>Hemorrhage</vt:lpstr>
      <vt:lpstr>PowerPoint Presentation</vt:lpstr>
      <vt:lpstr>Controlled Versus Uncontrolled Hemorrhage  </vt:lpstr>
      <vt:lpstr>Hemorrhage Treatment  </vt:lpstr>
      <vt:lpstr>Principles of Tourniquet Use  </vt:lpstr>
      <vt:lpstr>Principles of Tourniquet Use  </vt:lpstr>
      <vt:lpstr>Principles of Tourniquet Use  </vt:lpstr>
      <vt:lpstr>Procedures for CAT or SOFTT tourniquets  </vt:lpstr>
      <vt:lpstr>Tourniquet Procedures for CAT or SOFTT  </vt:lpstr>
      <vt:lpstr>Canine Tourniquet</vt:lpstr>
      <vt:lpstr>Improvising a TQ: (If no commercial tourniquet is available)  </vt:lpstr>
      <vt:lpstr>When No Commercial Tourniquet Is Available  (cont) </vt:lpstr>
      <vt:lpstr>When No Commercial Tourniquet Is Available</vt:lpstr>
      <vt:lpstr>PowerPoint Presentation</vt:lpstr>
      <vt:lpstr>When No Commercial Tourniquet Is Available (cont)  </vt:lpstr>
      <vt:lpstr>Hemorrhage Treatment  </vt:lpstr>
      <vt:lpstr>PowerPoint Presentation</vt:lpstr>
      <vt:lpstr>Summary</vt:lpstr>
      <vt:lpstr>Summary 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Tactical Medicine Essentials</dc:title>
  <dc:creator>John</dc:creator>
  <cp:lastModifiedBy>Jim Smith</cp:lastModifiedBy>
  <cp:revision>212</cp:revision>
  <dcterms:created xsi:type="dcterms:W3CDTF">2011-04-24T02:53:13Z</dcterms:created>
  <dcterms:modified xsi:type="dcterms:W3CDTF">2022-01-04T20:24:21Z</dcterms:modified>
</cp:coreProperties>
</file>